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  <p:sldMasterId id="2147483655" r:id="rId2"/>
    <p:sldMasterId id="2147483662" r:id="rId3"/>
  </p:sldMasterIdLst>
  <p:notesMasterIdLst>
    <p:notesMasterId r:id="rId35"/>
  </p:notesMasterIdLst>
  <p:sldIdLst>
    <p:sldId id="256" r:id="rId4"/>
    <p:sldId id="300" r:id="rId5"/>
    <p:sldId id="287" r:id="rId6"/>
    <p:sldId id="259" r:id="rId7"/>
    <p:sldId id="262" r:id="rId8"/>
    <p:sldId id="311" r:id="rId9"/>
    <p:sldId id="265" r:id="rId10"/>
    <p:sldId id="327" r:id="rId11"/>
    <p:sldId id="333" r:id="rId12"/>
    <p:sldId id="326" r:id="rId13"/>
    <p:sldId id="332" r:id="rId14"/>
    <p:sldId id="271" r:id="rId15"/>
    <p:sldId id="299" r:id="rId16"/>
    <p:sldId id="318" r:id="rId17"/>
    <p:sldId id="319" r:id="rId18"/>
    <p:sldId id="324" r:id="rId19"/>
    <p:sldId id="331" r:id="rId20"/>
    <p:sldId id="303" r:id="rId21"/>
    <p:sldId id="320" r:id="rId22"/>
    <p:sldId id="315" r:id="rId23"/>
    <p:sldId id="293" r:id="rId24"/>
    <p:sldId id="310" r:id="rId25"/>
    <p:sldId id="295" r:id="rId26"/>
    <p:sldId id="309" r:id="rId27"/>
    <p:sldId id="281" r:id="rId28"/>
    <p:sldId id="282" r:id="rId29"/>
    <p:sldId id="296" r:id="rId30"/>
    <p:sldId id="263" r:id="rId31"/>
    <p:sldId id="264" r:id="rId32"/>
    <p:sldId id="266" r:id="rId33"/>
    <p:sldId id="312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Титульный лист" id="{44E1D38A-46B0-4BED-8921-EDE9F817284C}">
          <p14:sldIdLst>
            <p14:sldId id="256"/>
          </p14:sldIdLst>
        </p14:section>
        <p14:section name="Проблема" id="{141F1FB0-C3C3-4014-9F83-85CD2B22BBF4}">
          <p14:sldIdLst>
            <p14:sldId id="300"/>
            <p14:sldId id="287"/>
          </p14:sldIdLst>
        </p14:section>
        <p14:section name="Решение" id="{FFE16999-98F9-4650-AA6A-208181FDCCEA}">
          <p14:sldIdLst>
            <p14:sldId id="259"/>
            <p14:sldId id="262"/>
          </p14:sldIdLst>
        </p14:section>
        <p14:section name="Преимущества" id="{4CCF9F14-1D46-42BD-B2F8-B030D936951E}">
          <p14:sldIdLst>
            <p14:sldId id="311"/>
            <p14:sldId id="265"/>
          </p14:sldIdLst>
        </p14:section>
        <p14:section name="Технология" id="{490A48CC-8F56-4B0E-BF40-F3BC0EF4B304}">
          <p14:sldIdLst>
            <p14:sldId id="327"/>
            <p14:sldId id="333"/>
          </p14:sldIdLst>
        </p14:section>
        <p14:section name="Рынок" id="{AC459253-A197-45A5-9B11-2C4C8F7EB9FF}">
          <p14:sldIdLst>
            <p14:sldId id="326"/>
            <p14:sldId id="332"/>
          </p14:sldIdLst>
        </p14:section>
        <p14:section name="Потребители" id="{7433CB83-22AE-43E9-B193-6040FE54A9BC}">
          <p14:sldIdLst>
            <p14:sldId id="271"/>
          </p14:sldIdLst>
        </p14:section>
        <p14:section name="Конкуренты" id="{8E3AB5C8-0384-4377-8572-A2162F53300D}">
          <p14:sldIdLst>
            <p14:sldId id="299"/>
          </p14:sldIdLst>
        </p14:section>
        <p14:section name="Маркетинговая стратегия" id="{91606F71-01A5-41E2-AAC8-46F6DF0F2D9F}">
          <p14:sldIdLst>
            <p14:sldId id="318"/>
          </p14:sldIdLst>
        </p14:section>
        <p14:section name="Бизнес-модель" id="{BB596C63-D157-45FA-8A32-58D596827329}">
          <p14:sldIdLst>
            <p14:sldId id="319"/>
          </p14:sldIdLst>
        </p14:section>
        <p14:section name="Что сделано" id="{F858E764-67AD-4C48-A999-4BECFF1C8AD3}">
          <p14:sldIdLst>
            <p14:sldId id="324"/>
          </p14:sldIdLst>
        </p14:section>
        <p14:section name="Дорожная карта" id="{44FDFB1F-5B64-438F-A9B0-D6515BD4BB79}">
          <p14:sldIdLst>
            <p14:sldId id="331"/>
          </p14:sldIdLst>
        </p14:section>
        <p14:section name="Инвестиции" id="{D2D1BE8D-C3CE-48D4-9929-C6D78C6B2842}">
          <p14:sldIdLst>
            <p14:sldId id="303"/>
          </p14:sldIdLst>
        </p14:section>
        <p14:section name="Финансы" id="{553B284F-52FF-4774-909B-52A63C986481}">
          <p14:sldIdLst>
            <p14:sldId id="320"/>
          </p14:sldIdLst>
        </p14:section>
        <p14:section name="Команда" id="{9BDB27FC-7392-49E9-808D-AA5651CBF4F1}">
          <p14:sldIdLst>
            <p14:sldId id="315"/>
            <p14:sldId id="293"/>
            <p14:sldId id="310"/>
            <p14:sldId id="295"/>
            <p14:sldId id="309"/>
            <p14:sldId id="281"/>
            <p14:sldId id="282"/>
            <p14:sldId id="296"/>
            <p14:sldId id="263"/>
            <p14:sldId id="264"/>
            <p14:sldId id="266"/>
            <p14:sldId id="31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FF00"/>
    <a:srgbClr val="00A74C"/>
    <a:srgbClr val="00B050"/>
    <a:srgbClr val="A8D08D"/>
    <a:srgbClr val="C5E0B3"/>
    <a:srgbClr val="E2EFD9"/>
    <a:srgbClr val="31859C"/>
    <a:srgbClr val="ED7D3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3" autoAdjust="0"/>
    <p:restoredTop sz="94660"/>
  </p:normalViewPr>
  <p:slideViewPr>
    <p:cSldViewPr>
      <p:cViewPr>
        <p:scale>
          <a:sx n="81" d="100"/>
          <a:sy n="81" d="100"/>
        </p:scale>
        <p:origin x="-12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711236983226476"/>
          <c:y val="0.22441592511226352"/>
          <c:w val="0.85202674613215024"/>
          <c:h val="0.668984808139597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Кол-во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</c:spPr>
          <c:invertIfNegative val="0"/>
          <c:cat>
            <c:numRef>
              <c:f>Лист1!$A$2:$A$4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4089.2307692307691</c:v>
                </c:pt>
                <c:pt idx="1">
                  <c:v>5316</c:v>
                </c:pt>
                <c:pt idx="2">
                  <c:v>6910.8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10A-461D-989B-6CEFA13C0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927424"/>
        <c:axId val="37352512"/>
      </c:barChart>
      <c:catAx>
        <c:axId val="1019274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solidFill>
            <a:srgbClr val="000000"/>
          </a:solidFill>
        </c:spPr>
        <c:txPr>
          <a:bodyPr/>
          <a:lstStyle/>
          <a:p>
            <a: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pPr>
            <a:endParaRPr lang="ru-RU"/>
          </a:p>
        </c:txPr>
        <c:crossAx val="37352512"/>
        <c:crosses val="autoZero"/>
        <c:auto val="1"/>
        <c:lblAlgn val="ctr"/>
        <c:lblOffset val="100"/>
        <c:noMultiLvlLbl val="0"/>
      </c:catAx>
      <c:valAx>
        <c:axId val="37352512"/>
        <c:scaling>
          <c:orientation val="minMax"/>
        </c:scaling>
        <c:delete val="0"/>
        <c:axPos val="l"/>
        <c:majorGridlines>
          <c:spPr>
            <a:ln w="3175">
              <a:solidFill>
                <a:srgbClr val="FFFFFF">
                  <a:alpha val="30000"/>
                </a:srgbClr>
              </a:solidFill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/>
          <a:lstStyle/>
          <a:p>
            <a:pPr>
              <a:defRPr sz="160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pPr>
            <a:endParaRPr lang="ru-RU"/>
          </a:p>
        </c:txPr>
        <c:crossAx val="101927424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45072769692257"/>
          <c:y val="4.9667868444724789E-2"/>
          <c:w val="0.61845343333499347"/>
          <c:h val="0.8541660693614687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Финансы!$B$2</c:f>
              <c:strCache>
                <c:ptCount val="1"/>
                <c:pt idx="0">
                  <c:v> Продажи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Финансы!$C$2:$L$2</c:f>
              <c:numCache>
                <c:formatCode>#\ ##0_ ;[Red]\-#\ ##0\ </c:formatCode>
                <c:ptCount val="10"/>
                <c:pt idx="0">
                  <c:v>0</c:v>
                </c:pt>
                <c:pt idx="1">
                  <c:v>7771140.516022942</c:v>
                </c:pt>
                <c:pt idx="2">
                  <c:v>19871916.462401532</c:v>
                </c:pt>
                <c:pt idx="3">
                  <c:v>202551079.90507025</c:v>
                </c:pt>
                <c:pt idx="4">
                  <c:v>231793465.30267391</c:v>
                </c:pt>
                <c:pt idx="5">
                  <c:v>299795233.85997558</c:v>
                </c:pt>
                <c:pt idx="6">
                  <c:v>358070854.13697535</c:v>
                </c:pt>
                <c:pt idx="7">
                  <c:v>901569624.76418698</c:v>
                </c:pt>
                <c:pt idx="8">
                  <c:v>714958078.22060955</c:v>
                </c:pt>
                <c:pt idx="9">
                  <c:v>1227851435.4519565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BA-4CC6-9069-8BA1718DA41C}"/>
            </c:ext>
          </c:extLst>
        </c:ser>
        <c:ser>
          <c:idx val="0"/>
          <c:order val="1"/>
          <c:tx>
            <c:strRef>
              <c:f>Финансы!$B$25</c:f>
              <c:strCache>
                <c:ptCount val="1"/>
                <c:pt idx="0">
                  <c:v> Прибыль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val>
            <c:numRef>
              <c:f>Финансы!$C$25:$L$25</c:f>
              <c:numCache>
                <c:formatCode>#\ ##0_ ;[Red]\-#\ ##0\ </c:formatCode>
                <c:ptCount val="10"/>
                <c:pt idx="0">
                  <c:v>-6000000</c:v>
                </c:pt>
                <c:pt idx="1">
                  <c:v>-8000000.483977058</c:v>
                </c:pt>
                <c:pt idx="2">
                  <c:v>0.46240153163671494</c:v>
                </c:pt>
                <c:pt idx="3">
                  <c:v>114705025.90981674</c:v>
                </c:pt>
                <c:pt idx="4">
                  <c:v>132754820.39292723</c:v>
                </c:pt>
                <c:pt idx="5">
                  <c:v>176965204.4597106</c:v>
                </c:pt>
                <c:pt idx="6">
                  <c:v>215113957.0327892</c:v>
                </c:pt>
                <c:pt idx="7">
                  <c:v>629378577.71854043</c:v>
                </c:pt>
                <c:pt idx="8">
                  <c:v>493980212.94879335</c:v>
                </c:pt>
                <c:pt idx="9">
                  <c:v>704053185.50431669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3BA-4CC6-9069-8BA1718DA4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984768"/>
        <c:axId val="58120384"/>
      </c:barChart>
      <c:catAx>
        <c:axId val="12598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ru-RU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Годы</a:t>
                </a:r>
              </a:p>
            </c:rich>
          </c:tx>
          <c:layout>
            <c:manualLayout>
              <c:xMode val="edge"/>
              <c:yMode val="edge"/>
              <c:x val="0.36911943117431395"/>
              <c:y val="0.9329505502972788"/>
            </c:manualLayout>
          </c:layout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ru-RU"/>
          </a:p>
        </c:txPr>
        <c:crossAx val="58120384"/>
        <c:crosses val="autoZero"/>
        <c:auto val="1"/>
        <c:lblAlgn val="ctr"/>
        <c:lblOffset val="100"/>
        <c:noMultiLvlLbl val="0"/>
      </c:catAx>
      <c:valAx>
        <c:axId val="5812038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&quot;₽&quot;#,##0_);[Red]\(&quot;₽&quot;#,##0\)" sourceLinked="0"/>
        <c:majorTickMark val="out"/>
        <c:minorTickMark val="none"/>
        <c:tickLblPos val="nextTo"/>
        <c:spPr>
          <a:noFill/>
          <a:ln>
            <a:solidFill>
              <a:schemeClr val="bg1"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ru-RU"/>
          </a:p>
        </c:txPr>
        <c:crossAx val="125984768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1.285308496542919E-2"/>
                <c:y val="0.34155989377067514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spc="1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ru-RU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862587107179657"/>
          <c:y val="0.31602940175105987"/>
          <c:w val="0.17813365181646484"/>
          <c:h val="0.176611648884890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tx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576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38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56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32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885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668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074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22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770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45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739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06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579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146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579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748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463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41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158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37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28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04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90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4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53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9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3886200" cy="435133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4"/>
            <a:ext cx="3886200" cy="435133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82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00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8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24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2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85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692273" y="1600202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2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0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8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6" y="365124"/>
            <a:ext cx="1971675" cy="581183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3" y="365124"/>
            <a:ext cx="5800725" cy="581183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3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4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5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2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96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2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0496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4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Eireen light systems(c) 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0AA2D-D18E-4A12-ACD1-D21D21379C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700808"/>
            <a:ext cx="555772" cy="39626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2114505"/>
            <a:ext cx="9144000" cy="1323439"/>
          </a:xfrm>
          <a:prstGeom prst="rect">
            <a:avLst/>
          </a:prstGeom>
          <a:noFill/>
          <a:effectLst>
            <a:glow rad="215900">
              <a:schemeClr val="accent1"/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8000" i="1" spc="3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elvetica" panose="020B0604020202020204" pitchFamily="34" charset="0"/>
                <a:ea typeface="KaiTi" pitchFamily="49" charset="-122"/>
                <a:cs typeface="Helvetica" panose="020B0604020202020204" pitchFamily="34" charset="0"/>
                <a:rtl val="0"/>
              </a:rPr>
              <a:t>f</a:t>
            </a:r>
            <a:r>
              <a:rPr lang="en-US" sz="8000" i="1" spc="3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elvetica" panose="020B0604020202020204" pitchFamily="34" charset="0"/>
                <a:ea typeface="KaiTi" pitchFamily="49" charset="-122"/>
                <a:cs typeface="Helvetica" panose="020B0604020202020204" pitchFamily="34" charset="0"/>
                <a:rtl val="0"/>
              </a:rPr>
              <a:t>ollow the </a:t>
            </a:r>
            <a:r>
              <a:rPr lang="en-US" sz="8000" i="1" spc="3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glow rad="304800">
                    <a:schemeClr val="bg1"/>
                  </a:glow>
                </a:effectLst>
                <a:latin typeface="Helvetica" panose="020B0604020202020204" pitchFamily="34" charset="0"/>
                <a:ea typeface="KaiTi" pitchFamily="49" charset="-122"/>
                <a:cs typeface="Helvetica" panose="020B0604020202020204" pitchFamily="34" charset="0"/>
                <a:rtl val="0"/>
              </a:rPr>
              <a:t>light</a:t>
            </a:r>
            <a:endParaRPr lang="ru-RU" sz="8000" i="1" spc="3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glow rad="304800">
                  <a:schemeClr val="bg1"/>
                </a:glow>
              </a:effectLst>
              <a:latin typeface="Helvetica" panose="020B0604020202020204" pitchFamily="34" charset="0"/>
              <a:ea typeface="KaiTi" pitchFamily="49" charset="-122"/>
              <a:cs typeface="Helvetica" panose="020B0604020202020204" pitchFamily="34" charset="0"/>
              <a:rtl val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839685"/>
            <a:ext cx="9144000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pc="1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СИСТЕМА КОНТРОЛЯ-УПРАВЛЕНИЯ ДИНАМИЧЕСКОГО</a:t>
            </a:r>
            <a:br>
              <a:rPr lang="ru-RU" spc="1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pc="1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ОСВЕЩЕНИЯ УЛИЧНО-ДОРОЖНОЙ СЕТИ</a:t>
            </a:r>
            <a:endParaRPr lang="ru-RU" spc="1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646436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spc="1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МОСКВА</a:t>
            </a:r>
            <a:endParaRPr lang="ru-RU" sz="1200" spc="1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344384" y="3767677"/>
            <a:ext cx="8455233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0">
                  <a:sysClr val="windowText" lastClr="000000">
                    <a:lumMod val="92000"/>
                    <a:lumOff val="8000"/>
                  </a:sysClr>
                </a:gs>
                <a:gs pos="100000">
                  <a:sysClr val="windowText" lastClr="000000">
                    <a:lumMod val="92000"/>
                    <a:lumOff val="8000"/>
                  </a:sysClr>
                </a:gs>
                <a:gs pos="54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prstDash val="solid"/>
          </a:ln>
          <a:effectLst/>
        </p:spPr>
      </p:cxnSp>
      <p:grpSp>
        <p:nvGrpSpPr>
          <p:cNvPr id="12" name="Shape 823"/>
          <p:cNvGrpSpPr/>
          <p:nvPr/>
        </p:nvGrpSpPr>
        <p:grpSpPr>
          <a:xfrm>
            <a:off x="467544" y="4509120"/>
            <a:ext cx="1360504" cy="1305087"/>
            <a:chOff x="5233525" y="4954450"/>
            <a:chExt cx="538275" cy="516350"/>
          </a:xfrm>
        </p:grpSpPr>
        <p:sp>
          <p:nvSpPr>
            <p:cNvPr id="13" name="Shape 82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4" name="Shape 82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5" name="Shape 82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6" name="Shape 82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7" name="Shape 82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8" name="Shape 82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19" name="Shape 8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0" name="Shape 83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1" name="Shape 83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2" name="Shape 83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23" name="Shape 83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1194589" y="5371548"/>
            <a:ext cx="1285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spc="1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smart cities</a:t>
            </a:r>
            <a:endParaRPr lang="ru-RU" sz="1200" spc="1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49" y="4926224"/>
            <a:ext cx="455460" cy="45546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293231" y="242887"/>
            <a:ext cx="1902505" cy="809849"/>
            <a:chOff x="293231" y="242887"/>
            <a:chExt cx="1902505" cy="809849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1421485" y="836712"/>
              <a:ext cx="774251" cy="153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light systems </a:t>
              </a:r>
              <a:endParaRPr lang="ru-RU" sz="10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31" y="242887"/>
              <a:ext cx="1871031" cy="809849"/>
            </a:xfrm>
            <a:prstGeom prst="rect">
              <a:avLst/>
            </a:prstGeom>
          </p:spPr>
        </p:pic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70" t="33137" r="42189" b="36215"/>
            <a:stretch/>
          </p:blipFill>
          <p:spPr>
            <a:xfrm>
              <a:off x="668344" y="451288"/>
              <a:ext cx="144000" cy="14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/>
          <p:cNvSpPr/>
          <p:nvPr/>
        </p:nvSpPr>
        <p:spPr>
          <a:xfrm>
            <a:off x="117521" y="930438"/>
            <a:ext cx="8908959" cy="5594906"/>
          </a:xfrm>
          <a:custGeom>
            <a:avLst/>
            <a:gdLst>
              <a:gd name="connsiteX0" fmla="*/ 0 w 4860007"/>
              <a:gd name="connsiteY0" fmla="*/ 2430004 h 4860007"/>
              <a:gd name="connsiteX1" fmla="*/ 2430004 w 4860007"/>
              <a:gd name="connsiteY1" fmla="*/ 0 h 4860007"/>
              <a:gd name="connsiteX2" fmla="*/ 4860008 w 4860007"/>
              <a:gd name="connsiteY2" fmla="*/ 2430004 h 4860007"/>
              <a:gd name="connsiteX3" fmla="*/ 2430004 w 4860007"/>
              <a:gd name="connsiteY3" fmla="*/ 4860008 h 4860007"/>
              <a:gd name="connsiteX4" fmla="*/ 0 w 4860007"/>
              <a:gd name="connsiteY4" fmla="*/ 2430004 h 486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0007" h="4860007">
                <a:moveTo>
                  <a:pt x="0" y="2430004"/>
                </a:moveTo>
                <a:cubicBezTo>
                  <a:pt x="0" y="1087950"/>
                  <a:pt x="1087950" y="0"/>
                  <a:pt x="2430004" y="0"/>
                </a:cubicBezTo>
                <a:cubicBezTo>
                  <a:pt x="3772058" y="0"/>
                  <a:pt x="4860008" y="1087950"/>
                  <a:pt x="4860008" y="2430004"/>
                </a:cubicBezTo>
                <a:cubicBezTo>
                  <a:pt x="4860008" y="3772058"/>
                  <a:pt x="3772058" y="4860008"/>
                  <a:pt x="2430004" y="4860008"/>
                </a:cubicBezTo>
                <a:cubicBezTo>
                  <a:pt x="1087950" y="4860008"/>
                  <a:pt x="0" y="3772058"/>
                  <a:pt x="0" y="2430004"/>
                </a:cubicBezTo>
                <a:close/>
              </a:path>
            </a:pathLst>
          </a:custGeom>
          <a:solidFill>
            <a:srgbClr val="E2EFD9"/>
          </a:solidFill>
          <a:ln>
            <a:solidFill>
              <a:srgbClr val="00A74C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78590" tIns="371016" rIns="1878592" bIns="401602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kern="1200" dirty="0" smtClean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Полилиния 6"/>
          <p:cNvSpPr/>
          <p:nvPr/>
        </p:nvSpPr>
        <p:spPr>
          <a:xfrm>
            <a:off x="798057" y="2256497"/>
            <a:ext cx="7547886" cy="4268847"/>
          </a:xfrm>
          <a:custGeom>
            <a:avLst/>
            <a:gdLst>
              <a:gd name="connsiteX0" fmla="*/ 0 w 3600008"/>
              <a:gd name="connsiteY0" fmla="*/ 1800004 h 3600008"/>
              <a:gd name="connsiteX1" fmla="*/ 1800004 w 3600008"/>
              <a:gd name="connsiteY1" fmla="*/ 0 h 3600008"/>
              <a:gd name="connsiteX2" fmla="*/ 3600008 w 3600008"/>
              <a:gd name="connsiteY2" fmla="*/ 1800004 h 3600008"/>
              <a:gd name="connsiteX3" fmla="*/ 1800004 w 3600008"/>
              <a:gd name="connsiteY3" fmla="*/ 3600008 h 3600008"/>
              <a:gd name="connsiteX4" fmla="*/ 0 w 3600008"/>
              <a:gd name="connsiteY4" fmla="*/ 1800004 h 360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8" h="3600008">
                <a:moveTo>
                  <a:pt x="0" y="1800004"/>
                </a:moveTo>
                <a:cubicBezTo>
                  <a:pt x="0" y="805889"/>
                  <a:pt x="805889" y="0"/>
                  <a:pt x="1800004" y="0"/>
                </a:cubicBezTo>
                <a:cubicBezTo>
                  <a:pt x="2794119" y="0"/>
                  <a:pt x="3600008" y="805889"/>
                  <a:pt x="3600008" y="1800004"/>
                </a:cubicBezTo>
                <a:cubicBezTo>
                  <a:pt x="3600008" y="2794119"/>
                  <a:pt x="2794119" y="3600008"/>
                  <a:pt x="1800004" y="3600008"/>
                </a:cubicBezTo>
                <a:cubicBezTo>
                  <a:pt x="805889" y="3600008"/>
                  <a:pt x="0" y="2794119"/>
                  <a:pt x="0" y="1800004"/>
                </a:cubicBezTo>
                <a:close/>
              </a:path>
            </a:pathLst>
          </a:custGeom>
          <a:solidFill>
            <a:srgbClr val="C5E0B3"/>
          </a:solidFill>
          <a:ln>
            <a:solidFill>
              <a:srgbClr val="00B05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8919" tIns="344017" rIns="1298919" bIns="2864022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kern="1200" dirty="0" smtClean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1575524" y="3573016"/>
            <a:ext cx="5992952" cy="2952328"/>
          </a:xfrm>
          <a:custGeom>
            <a:avLst/>
            <a:gdLst>
              <a:gd name="connsiteX0" fmla="*/ 0 w 2339989"/>
              <a:gd name="connsiteY0" fmla="*/ 1169995 h 2339989"/>
              <a:gd name="connsiteX1" fmla="*/ 1169995 w 2339989"/>
              <a:gd name="connsiteY1" fmla="*/ 0 h 2339989"/>
              <a:gd name="connsiteX2" fmla="*/ 2339990 w 2339989"/>
              <a:gd name="connsiteY2" fmla="*/ 1169995 h 2339989"/>
              <a:gd name="connsiteX3" fmla="*/ 1169995 w 2339989"/>
              <a:gd name="connsiteY3" fmla="*/ 2339990 h 2339989"/>
              <a:gd name="connsiteX4" fmla="*/ 0 w 2339989"/>
              <a:gd name="connsiteY4" fmla="*/ 1169995 h 233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9989" h="2339989">
                <a:moveTo>
                  <a:pt x="0" y="1169995"/>
                </a:moveTo>
                <a:cubicBezTo>
                  <a:pt x="0" y="523825"/>
                  <a:pt x="523825" y="0"/>
                  <a:pt x="1169995" y="0"/>
                </a:cubicBezTo>
                <a:cubicBezTo>
                  <a:pt x="1816165" y="0"/>
                  <a:pt x="2339990" y="523825"/>
                  <a:pt x="2339990" y="1169995"/>
                </a:cubicBezTo>
                <a:cubicBezTo>
                  <a:pt x="2339990" y="1816165"/>
                  <a:pt x="1816165" y="2339990"/>
                  <a:pt x="1169995" y="2339990"/>
                </a:cubicBezTo>
                <a:cubicBezTo>
                  <a:pt x="523825" y="2339990"/>
                  <a:pt x="0" y="1816165"/>
                  <a:pt x="0" y="1169995"/>
                </a:cubicBezTo>
                <a:close/>
              </a:path>
            </a:pathLst>
          </a:custGeom>
          <a:solidFill>
            <a:srgbClr val="A8D08D"/>
          </a:solidFill>
          <a:ln>
            <a:solidFill>
              <a:srgbClr val="00B05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2793" tIns="303515" rIns="752794" bIns="1766009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kern="1200" dirty="0" smtClean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kern="1200" dirty="0" smtClean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kern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28" y="1830706"/>
            <a:ext cx="2540260" cy="468000"/>
          </a:xfrm>
          <a:prstGeom prst="rect">
            <a:avLst/>
          </a:prstGeom>
          <a:solidFill>
            <a:srgbClr val="00A74C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lvl="0" algn="ctr"/>
            <a:r>
              <a:rPr lang="ru-RU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1900,37 млрд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руб.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4228" y="4335991"/>
            <a:ext cx="2540260" cy="468000"/>
          </a:xfrm>
          <a:prstGeom prst="rect">
            <a:avLst/>
          </a:prstGeom>
          <a:solidFill>
            <a:srgbClr val="00A74C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lvl="0" algn="ctr"/>
            <a:r>
              <a:rPr lang="ru-RU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536,84 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млрд. руб.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4228" y="5505513"/>
            <a:ext cx="2540260" cy="468000"/>
          </a:xfrm>
          <a:prstGeom prst="rect">
            <a:avLst/>
          </a:prstGeom>
          <a:solidFill>
            <a:srgbClr val="00A74C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5,37 млрд. руб. </a:t>
            </a:r>
            <a:endParaRPr lang="ru-R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4228" y="3092673"/>
            <a:ext cx="2540260" cy="468000"/>
          </a:xfrm>
          <a:prstGeom prst="rect">
            <a:avLst/>
          </a:prstGeom>
          <a:solidFill>
            <a:srgbClr val="00A74C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1266,91</a:t>
            </a:r>
            <a:r>
              <a:rPr lang="ru-RU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млрд. руб. 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950831" y="3842760"/>
            <a:ext cx="32423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SAM</a:t>
            </a:r>
            <a: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городские </a:t>
            </a:r>
            <a:r>
              <a:rPr lang="ru-RU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муниципальные </a:t>
            </a:r>
            <a: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образования с</a:t>
            </a:r>
            <a: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учетом роста продаж светодиодных светильников</a:t>
            </a:r>
            <a:endParaRPr lang="ru-RU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905826" y="2577098"/>
            <a:ext cx="33323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TAM</a:t>
            </a:r>
            <a: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городские муниципальные</a:t>
            </a:r>
            <a:b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образования</a:t>
            </a:r>
            <a:endParaRPr lang="ru-RU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2591780" y="1168296"/>
            <a:ext cx="3960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PAM</a:t>
            </a:r>
            <a: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Т</a:t>
            </a:r>
            <a: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</a:t>
            </a:r>
            <a: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+ сельские поселения</a:t>
            </a:r>
            <a:r>
              <a:rPr lang="ru-RU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федеральные </a:t>
            </a:r>
            <a: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дороги, крупные предприятия, управляющие компании</a:t>
            </a:r>
            <a: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ru-RU" sz="1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ТСЖ, </a:t>
            </a:r>
            <a:r>
              <a:rPr lang="ru-RU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недоосвещенные территории</a:t>
            </a:r>
            <a:endParaRPr lang="ru-RU" sz="1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flipV="1">
            <a:off x="1107975" y="5497872"/>
            <a:ext cx="1429631" cy="410788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Р</a:t>
            </a: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ынок</a:t>
            </a:r>
            <a:endParaRPr lang="ru-RU" sz="2800" kern="1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74" y="615397"/>
            <a:ext cx="1512168" cy="754148"/>
          </a:xfrm>
          <a:prstGeom prst="rect">
            <a:avLst/>
          </a:prstGeom>
        </p:spPr>
      </p:pic>
      <p:sp>
        <p:nvSpPr>
          <p:cNvPr id="27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2" y="615397"/>
            <a:ext cx="1262622" cy="68652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87573" y="1830706"/>
            <a:ext cx="2540260" cy="468000"/>
          </a:xfrm>
          <a:prstGeom prst="rect">
            <a:avLst/>
          </a:prstGeom>
          <a:solidFill>
            <a:srgbClr val="00A74C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lvl="0" algn="ctr"/>
            <a:r>
              <a:rPr lang="ru-RU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22,67 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млрд. руб.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7573" y="4335991"/>
            <a:ext cx="2540260" cy="468000"/>
          </a:xfrm>
          <a:prstGeom prst="rect">
            <a:avLst/>
          </a:prstGeom>
          <a:solidFill>
            <a:srgbClr val="00A74C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lvl="0" algn="ctr"/>
            <a:r>
              <a:rPr lang="ru-RU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6,41 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млрд. руб.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7573" y="5505513"/>
            <a:ext cx="2540260" cy="468000"/>
          </a:xfrm>
          <a:prstGeom prst="rect">
            <a:avLst/>
          </a:prstGeom>
          <a:solidFill>
            <a:srgbClr val="00A74C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0,96 млрд. руб. </a:t>
            </a:r>
            <a:endParaRPr lang="ru-R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7573" y="3092673"/>
            <a:ext cx="2540260" cy="468000"/>
          </a:xfrm>
          <a:prstGeom prst="rect">
            <a:avLst/>
          </a:prstGeom>
          <a:solidFill>
            <a:srgbClr val="00A74C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lvl="0" algn="ctr"/>
            <a:r>
              <a:rPr lang="en-US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15,</a:t>
            </a:r>
            <a:r>
              <a:rPr lang="ru-RU" sz="2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 </a:t>
            </a:r>
            <a:r>
              <a:rPr lang="ru-RU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млрд. руб. </a:t>
            </a:r>
          </a:p>
        </p:txBody>
      </p:sp>
      <p:sp>
        <p:nvSpPr>
          <p:cNvPr id="35" name="Полилиния 34"/>
          <p:cNvSpPr/>
          <p:nvPr/>
        </p:nvSpPr>
        <p:spPr>
          <a:xfrm>
            <a:off x="2376024" y="4924644"/>
            <a:ext cx="4391953" cy="1600699"/>
          </a:xfrm>
          <a:custGeom>
            <a:avLst/>
            <a:gdLst>
              <a:gd name="connsiteX0" fmla="*/ 0 w 1079990"/>
              <a:gd name="connsiteY0" fmla="*/ 539995 h 1079990"/>
              <a:gd name="connsiteX1" fmla="*/ 539995 w 1079990"/>
              <a:gd name="connsiteY1" fmla="*/ 0 h 1079990"/>
              <a:gd name="connsiteX2" fmla="*/ 1079990 w 1079990"/>
              <a:gd name="connsiteY2" fmla="*/ 539995 h 1079990"/>
              <a:gd name="connsiteX3" fmla="*/ 539995 w 1079990"/>
              <a:gd name="connsiteY3" fmla="*/ 1079990 h 1079990"/>
              <a:gd name="connsiteX4" fmla="*/ 0 w 1079990"/>
              <a:gd name="connsiteY4" fmla="*/ 539995 h 107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990" h="1079990">
                <a:moveTo>
                  <a:pt x="0" y="539995"/>
                </a:moveTo>
                <a:cubicBezTo>
                  <a:pt x="0" y="241764"/>
                  <a:pt x="241764" y="0"/>
                  <a:pt x="539995" y="0"/>
                </a:cubicBezTo>
                <a:cubicBezTo>
                  <a:pt x="838226" y="0"/>
                  <a:pt x="1079990" y="241764"/>
                  <a:pt x="1079990" y="539995"/>
                </a:cubicBezTo>
                <a:cubicBezTo>
                  <a:pt x="1079990" y="838226"/>
                  <a:pt x="838226" y="1079990"/>
                  <a:pt x="539995" y="1079990"/>
                </a:cubicBezTo>
                <a:cubicBezTo>
                  <a:pt x="241764" y="1079990"/>
                  <a:pt x="0" y="838226"/>
                  <a:pt x="0" y="539995"/>
                </a:cubicBezTo>
                <a:close/>
              </a:path>
            </a:pathLst>
          </a:custGeom>
          <a:solidFill>
            <a:srgbClr val="00A74C"/>
          </a:solidFill>
          <a:ln>
            <a:solidFill>
              <a:srgbClr val="00B05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6177" tIns="398014" rIns="286177" bIns="39801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kern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Полилиния 11"/>
          <p:cNvSpPr>
            <a:spLocks noChangeAspect="1"/>
          </p:cNvSpPr>
          <p:nvPr/>
        </p:nvSpPr>
        <p:spPr>
          <a:xfrm>
            <a:off x="5712062" y="5256216"/>
            <a:ext cx="936000" cy="936000"/>
          </a:xfrm>
          <a:custGeom>
            <a:avLst/>
            <a:gdLst>
              <a:gd name="connsiteX0" fmla="*/ 0 w 1079990"/>
              <a:gd name="connsiteY0" fmla="*/ 539995 h 1079990"/>
              <a:gd name="connsiteX1" fmla="*/ 539995 w 1079990"/>
              <a:gd name="connsiteY1" fmla="*/ 0 h 1079990"/>
              <a:gd name="connsiteX2" fmla="*/ 1079990 w 1079990"/>
              <a:gd name="connsiteY2" fmla="*/ 539995 h 1079990"/>
              <a:gd name="connsiteX3" fmla="*/ 539995 w 1079990"/>
              <a:gd name="connsiteY3" fmla="*/ 1079990 h 1079990"/>
              <a:gd name="connsiteX4" fmla="*/ 0 w 1079990"/>
              <a:gd name="connsiteY4" fmla="*/ 539995 h 107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990" h="1079990">
                <a:moveTo>
                  <a:pt x="0" y="539995"/>
                </a:moveTo>
                <a:cubicBezTo>
                  <a:pt x="0" y="241764"/>
                  <a:pt x="241764" y="0"/>
                  <a:pt x="539995" y="0"/>
                </a:cubicBezTo>
                <a:cubicBezTo>
                  <a:pt x="838226" y="0"/>
                  <a:pt x="1079990" y="241764"/>
                  <a:pt x="1079990" y="539995"/>
                </a:cubicBezTo>
                <a:cubicBezTo>
                  <a:pt x="1079990" y="838226"/>
                  <a:pt x="838226" y="1079990"/>
                  <a:pt x="539995" y="1079990"/>
                </a:cubicBezTo>
                <a:cubicBezTo>
                  <a:pt x="241764" y="1079990"/>
                  <a:pt x="0" y="838226"/>
                  <a:pt x="0" y="539995"/>
                </a:cubicBezTo>
                <a:close/>
              </a:path>
            </a:pathLst>
          </a:custGeom>
          <a:solidFill>
            <a:srgbClr val="00A74C"/>
          </a:solidFill>
          <a:ln w="3175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kern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1%</a:t>
            </a:r>
            <a:endParaRPr lang="ru-RU" sz="2000" kern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Полилиния 36"/>
          <p:cNvSpPr>
            <a:spLocks noChangeAspect="1"/>
          </p:cNvSpPr>
          <p:nvPr/>
        </p:nvSpPr>
        <p:spPr>
          <a:xfrm>
            <a:off x="2483768" y="5256216"/>
            <a:ext cx="936000" cy="936000"/>
          </a:xfrm>
          <a:custGeom>
            <a:avLst/>
            <a:gdLst>
              <a:gd name="connsiteX0" fmla="*/ 0 w 1079990"/>
              <a:gd name="connsiteY0" fmla="*/ 539995 h 1079990"/>
              <a:gd name="connsiteX1" fmla="*/ 539995 w 1079990"/>
              <a:gd name="connsiteY1" fmla="*/ 0 h 1079990"/>
              <a:gd name="connsiteX2" fmla="*/ 1079990 w 1079990"/>
              <a:gd name="connsiteY2" fmla="*/ 539995 h 1079990"/>
              <a:gd name="connsiteX3" fmla="*/ 539995 w 1079990"/>
              <a:gd name="connsiteY3" fmla="*/ 1079990 h 1079990"/>
              <a:gd name="connsiteX4" fmla="*/ 0 w 1079990"/>
              <a:gd name="connsiteY4" fmla="*/ 539995 h 107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990" h="1079990">
                <a:moveTo>
                  <a:pt x="0" y="539995"/>
                </a:moveTo>
                <a:cubicBezTo>
                  <a:pt x="0" y="241764"/>
                  <a:pt x="241764" y="0"/>
                  <a:pt x="539995" y="0"/>
                </a:cubicBezTo>
                <a:cubicBezTo>
                  <a:pt x="838226" y="0"/>
                  <a:pt x="1079990" y="241764"/>
                  <a:pt x="1079990" y="539995"/>
                </a:cubicBezTo>
                <a:cubicBezTo>
                  <a:pt x="1079990" y="838226"/>
                  <a:pt x="838226" y="1079990"/>
                  <a:pt x="539995" y="1079990"/>
                </a:cubicBezTo>
                <a:cubicBezTo>
                  <a:pt x="241764" y="1079990"/>
                  <a:pt x="0" y="838226"/>
                  <a:pt x="0" y="539995"/>
                </a:cubicBezTo>
                <a:close/>
              </a:path>
            </a:pathLst>
          </a:custGeom>
          <a:solidFill>
            <a:srgbClr val="00A74C"/>
          </a:solidFill>
          <a:ln w="3175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kern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2000" kern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ru-RU" sz="2000" kern="1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%</a:t>
            </a:r>
            <a:endParaRPr lang="ru-RU" sz="2000" kern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815816" y="5332500"/>
            <a:ext cx="35123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</a:t>
            </a:r>
            <a: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12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1200" spc="-2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 учетом конкурирующих решений</a:t>
            </a:r>
            <a:endParaRPr lang="ru-RU" sz="1200" spc="-2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Динамика рынка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  <a:rtl val="0"/>
            </a:endParaRPr>
          </a:p>
        </p:txBody>
      </p:sp>
      <p:graphicFrame>
        <p:nvGraphicFramePr>
          <p:cNvPr id="15" name="Диаграмма 14"/>
          <p:cNvGraphicFramePr/>
          <p:nvPr>
            <p:extLst>
              <p:ext uri="{D42A27DB-BD31-4B8C-83A1-F6EECF244321}">
                <p14:modId xmlns:p14="http://schemas.microsoft.com/office/powerpoint/2010/main" val="787440498"/>
              </p:ext>
            </p:extLst>
          </p:nvPr>
        </p:nvGraphicFramePr>
        <p:xfrm>
          <a:off x="-36512" y="2296296"/>
          <a:ext cx="6170345" cy="401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Блок-схема: узел 15"/>
          <p:cNvSpPr>
            <a:spLocks noChangeAspect="1"/>
          </p:cNvSpPr>
          <p:nvPr/>
        </p:nvSpPr>
        <p:spPr>
          <a:xfrm>
            <a:off x="2092296" y="3695303"/>
            <a:ext cx="720000" cy="720000"/>
          </a:xfrm>
          <a:prstGeom prst="flowChartConnector">
            <a:avLst/>
          </a:prstGeom>
          <a:solidFill>
            <a:schemeClr val="tx1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4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~</a:t>
            </a:r>
            <a:r>
              <a:rPr kumimoji="0" lang="ru-RU" sz="1600" b="0" i="0" u="none" strike="noStrike" kern="0" cap="none" spc="-4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25%</a:t>
            </a:r>
            <a:endParaRPr kumimoji="0" lang="ru-RU" sz="1600" b="0" i="0" u="none" strike="noStrike" kern="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  <a:rtl val="0"/>
            </a:endParaRPr>
          </a:p>
        </p:txBody>
      </p:sp>
      <p:sp>
        <p:nvSpPr>
          <p:cNvPr id="17" name="Блок-схема: узел 16"/>
          <p:cNvSpPr>
            <a:spLocks noChangeAspect="1"/>
          </p:cNvSpPr>
          <p:nvPr/>
        </p:nvSpPr>
        <p:spPr>
          <a:xfrm>
            <a:off x="3814636" y="3189831"/>
            <a:ext cx="720000" cy="720000"/>
          </a:xfrm>
          <a:prstGeom prst="flowChartConnector">
            <a:avLst/>
          </a:prstGeom>
          <a:solidFill>
            <a:schemeClr val="tx1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4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~</a:t>
            </a:r>
            <a:r>
              <a:rPr kumimoji="0" lang="ru-RU" sz="1600" b="1" i="0" u="none" strike="noStrike" kern="0" cap="none" spc="-4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25%</a:t>
            </a:r>
            <a:endParaRPr kumimoji="0" lang="ru-RU" sz="1600" b="1" i="0" u="none" strike="noStrike" kern="0" cap="none" spc="-4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  <a:rtl val="0"/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 flipV="1">
            <a:off x="1495824" y="4169407"/>
            <a:ext cx="483897" cy="153727"/>
          </a:xfrm>
          <a:prstGeom prst="straightConnector1">
            <a:avLst/>
          </a:prstGeom>
          <a:noFill/>
          <a:ln w="50800" cap="flat" cmpd="sng" algn="ctr">
            <a:solidFill>
              <a:srgbClr val="00B050"/>
            </a:solidFill>
            <a:prstDash val="solid"/>
            <a:tailEnd type="stealth" w="lg" len="med"/>
          </a:ln>
          <a:effectLst/>
        </p:spPr>
      </p:cxnSp>
      <p:cxnSp>
        <p:nvCxnSpPr>
          <p:cNvPr id="19" name="Прямая со стрелкой 18"/>
          <p:cNvCxnSpPr/>
          <p:nvPr/>
        </p:nvCxnSpPr>
        <p:spPr>
          <a:xfrm flipV="1">
            <a:off x="2875493" y="3608687"/>
            <a:ext cx="873050" cy="283735"/>
          </a:xfrm>
          <a:prstGeom prst="straightConnector1">
            <a:avLst/>
          </a:prstGeom>
          <a:noFill/>
          <a:ln w="50800" cap="flat" cmpd="sng" algn="ctr">
            <a:solidFill>
              <a:srgbClr val="00B050"/>
            </a:solidFill>
            <a:prstDash val="solid"/>
            <a:tailEnd type="stealth" w="lg" len="med"/>
          </a:ln>
          <a:effectLst/>
        </p:spPr>
      </p:cxnSp>
      <p:sp>
        <p:nvSpPr>
          <p:cNvPr id="20" name="Прямоугольник 19"/>
          <p:cNvSpPr/>
          <p:nvPr/>
        </p:nvSpPr>
        <p:spPr>
          <a:xfrm>
            <a:off x="225167" y="2370051"/>
            <a:ext cx="6075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с</a:t>
            </a:r>
            <a:r>
              <a: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 объемом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продаж светодиодных </a:t>
            </a:r>
            <a:r>
              <a: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светильников</a:t>
            </a:r>
            <a:br>
              <a: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</a:br>
            <a:r>
              <a: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для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муниципального уличного </a:t>
            </a:r>
            <a:r>
              <a: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освещения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  <a:rtl val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44481" y="3189831"/>
            <a:ext cx="2331975" cy="2706865"/>
          </a:xfrm>
          <a:prstGeom prst="rect">
            <a:avLst/>
          </a:prstGeom>
          <a:ln w="3175">
            <a:solidFill>
              <a:srgbClr val="FD5F5F"/>
            </a:solidFill>
          </a:ln>
        </p:spPr>
        <p:txBody>
          <a:bodyPr wrap="square" tIns="108000" bIns="1080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1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Россия</a:t>
            </a:r>
            <a:endParaRPr kumimoji="0" lang="ru-RU" sz="2000" b="0" i="0" u="none" strike="noStrike" kern="1200" cap="none" spc="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60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%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- 70%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/>
            </a:r>
            <a:b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</a:b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или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/>
            </a:r>
            <a:b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</a:b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4,5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млн. шт.</a:t>
            </a:r>
            <a:b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</a:b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уличных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светильников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устаревшие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и </a:t>
            </a:r>
            <a:r>
              <a:rPr kumimoji="0" lang="ru-RU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энерго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- неэффективные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rgbClr val="FF5757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</a:endParaRPr>
          </a:p>
        </p:txBody>
      </p:sp>
      <p:cxnSp>
        <p:nvCxnSpPr>
          <p:cNvPr id="25" name="Прямая со стрелкой 24"/>
          <p:cNvCxnSpPr/>
          <p:nvPr/>
        </p:nvCxnSpPr>
        <p:spPr>
          <a:xfrm flipV="1">
            <a:off x="4593221" y="3142145"/>
            <a:ext cx="626850" cy="203721"/>
          </a:xfrm>
          <a:prstGeom prst="straightConnector1">
            <a:avLst/>
          </a:prstGeom>
          <a:noFill/>
          <a:ln w="50800" cap="flat" cmpd="sng" algn="ctr">
            <a:solidFill>
              <a:srgbClr val="00B050"/>
            </a:solidFill>
            <a:prstDash val="solid"/>
            <a:tailEnd type="stealth" w="lg" len="med"/>
          </a:ln>
          <a:effectLst/>
        </p:spPr>
      </p:cxnSp>
      <p:sp>
        <p:nvSpPr>
          <p:cNvPr id="27" name="Стрелка вниз 26"/>
          <p:cNvSpPr/>
          <p:nvPr/>
        </p:nvSpPr>
        <p:spPr>
          <a:xfrm>
            <a:off x="3221850" y="1628800"/>
            <a:ext cx="2700300" cy="576064"/>
          </a:xfrm>
          <a:prstGeom prst="downArrow">
            <a:avLst>
              <a:gd name="adj1" fmla="val 38552"/>
              <a:gd name="adj2" fmla="val 50000"/>
            </a:avLst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  <a:rtl val="0"/>
              </a:rPr>
              <a:t>Связан</a:t>
            </a:r>
          </a:p>
        </p:txBody>
      </p:sp>
      <p:sp>
        <p:nvSpPr>
          <p:cNvPr id="14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E</a:t>
            </a:r>
            <a:r>
              <a:rPr kumimoji="0" lang="nl-NL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ireen light systems(c) 2018</a:t>
            </a:r>
            <a:endParaRPr kumimoji="0" lang="nl-NL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0" y="603054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Прогнозируемый рост спроса на интеллектуальные системы уличного освещения</a:t>
            </a:r>
          </a:p>
        </p:txBody>
      </p:sp>
    </p:spTree>
    <p:extLst>
      <p:ext uri="{BB962C8B-B14F-4D97-AF65-F5344CB8AC3E}">
        <p14:creationId xmlns:p14="http://schemas.microsoft.com/office/powerpoint/2010/main" val="151765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Потребители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75" y="1126057"/>
            <a:ext cx="5573713" cy="557212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5940485" y="908720"/>
            <a:ext cx="3024187" cy="865188"/>
          </a:xfrm>
          <a:prstGeom prst="wedgeRectCallout">
            <a:avLst>
              <a:gd name="adj1" fmla="val -51375"/>
              <a:gd name="adj2" fmla="val 121639"/>
            </a:avLst>
          </a:prstGeom>
          <a:solidFill>
            <a:srgbClr val="000000"/>
          </a:solidFill>
          <a:ln w="952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Администрации муниципальных образований, ТСЖ, управляющие компании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79512" y="920277"/>
            <a:ext cx="3384550" cy="709613"/>
          </a:xfrm>
          <a:prstGeom prst="wedgeRectCallout">
            <a:avLst>
              <a:gd name="adj1" fmla="val 44755"/>
              <a:gd name="adj2" fmla="val 116069"/>
            </a:avLst>
          </a:prstGeom>
          <a:solidFill>
            <a:srgbClr val="000000"/>
          </a:solidFill>
          <a:ln w="952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Предприятия </a:t>
            </a: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со значительными </a:t>
            </a:r>
            <a:r>
              <a:rPr kumimoji="0" lang="ru-RU" sz="16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открытыми </a:t>
            </a: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площадями</a:t>
            </a: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179320" y="5895869"/>
            <a:ext cx="3267709" cy="723021"/>
          </a:xfrm>
          <a:prstGeom prst="wedgeRectCallout">
            <a:avLst>
              <a:gd name="adj1" fmla="val 45222"/>
              <a:gd name="adj2" fmla="val -109801"/>
            </a:avLst>
          </a:prstGeom>
          <a:solidFill>
            <a:srgbClr val="000000"/>
          </a:solidFill>
          <a:ln w="952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355600" marR="0" lvl="0" indent="-35560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Ведомства отвечающие за федеральные дороги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 charset="0"/>
            </a:endParaRPr>
          </a:p>
        </p:txBody>
      </p:sp>
      <p:sp>
        <p:nvSpPr>
          <p:cNvPr id="10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Конкуренты</a:t>
            </a:r>
            <a:endParaRPr lang="ru-RU" sz="2800" kern="1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704192"/>
              </p:ext>
            </p:extLst>
          </p:nvPr>
        </p:nvGraphicFramePr>
        <p:xfrm>
          <a:off x="149870" y="881079"/>
          <a:ext cx="8805404" cy="4870500"/>
        </p:xfrm>
        <a:graphic>
          <a:graphicData uri="http://schemas.openxmlformats.org/drawingml/2006/table">
            <a:tbl>
              <a:tblPr/>
              <a:tblGrid>
                <a:gridCol w="2539976">
                  <a:extLst>
                    <a:ext uri="{9D8B030D-6E8A-4147-A177-3AD203B41FA5}">
                      <a16:colId xmlns:a16="http://schemas.microsoft.com/office/drawing/2014/main" xmlns="" val="356311129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20700004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3860032170"/>
                    </a:ext>
                  </a:extLst>
                </a:gridCol>
                <a:gridCol w="528476">
                  <a:extLst>
                    <a:ext uri="{9D8B030D-6E8A-4147-A177-3AD203B41FA5}">
                      <a16:colId xmlns:a16="http://schemas.microsoft.com/office/drawing/2014/main" xmlns="" val="54236936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xmlns="" val="329959937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338300943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34665336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3170837796"/>
                    </a:ext>
                  </a:extLst>
                </a:gridCol>
                <a:gridCol w="528476">
                  <a:extLst>
                    <a:ext uri="{9D8B030D-6E8A-4147-A177-3AD203B41FA5}">
                      <a16:colId xmlns:a16="http://schemas.microsoft.com/office/drawing/2014/main" xmlns="" val="3549342544"/>
                    </a:ext>
                  </a:extLst>
                </a:gridCol>
                <a:gridCol w="528476">
                  <a:extLst>
                    <a:ext uri="{9D8B030D-6E8A-4147-A177-3AD203B41FA5}">
                      <a16:colId xmlns:a16="http://schemas.microsoft.com/office/drawing/2014/main" xmlns="" val="25288320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xmlns="" val="257466336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39193074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2480092680"/>
                    </a:ext>
                  </a:extLst>
                </a:gridCol>
              </a:tblGrid>
              <a:tr h="39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Продукт  ►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72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Наш</a:t>
                      </a:r>
                      <a:endParaRPr lang="ru-RU" sz="11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Деконт</a:t>
                      </a:r>
                      <a:endParaRPr lang="ru-RU" sz="1100" b="0" i="0" u="none" strike="noStrike" cap="non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cap="none" spc="-40" baseline="0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Рассвет</a:t>
                      </a: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cap="none" spc="-40" baseline="0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Светлый город</a:t>
                      </a: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cap="none" spc="-40" baseline="0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Аврора</a:t>
                      </a: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Мир-свет</a:t>
                      </a: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РАУАН</a:t>
                      </a: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100" b="0" i="0" u="none" strike="noStrike" spc="-40" baseline="0" dirty="0" err="1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Tvilight</a:t>
                      </a:r>
                      <a:endParaRPr lang="en-US" sz="1200" b="0" i="0" u="none" strike="noStrike" spc="-40" baseline="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ALS</a:t>
                      </a: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Street</a:t>
                      </a:r>
                      <a:r>
                        <a:rPr lang="ru-RU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Light </a:t>
                      </a:r>
                      <a:r>
                        <a:rPr lang="en-US" sz="9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Vidion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ARLS</a:t>
                      </a: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ТПП</a:t>
                      </a:r>
                    </a:p>
                  </a:txBody>
                  <a:tcPr marL="7620" marR="7620" marT="7620" marB="72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4621367"/>
                  </a:ext>
                </a:extLst>
              </a:tr>
              <a:tr h="34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t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Наличие шкафов распределительного оборудования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1471356"/>
                  </a:ext>
                </a:extLst>
              </a:tr>
              <a:tr h="34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t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Система разработана под источник </a:t>
                      </a:r>
                      <a:r>
                        <a:rPr lang="ru-RU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света (изначально)</a:t>
                      </a:r>
                      <a:endParaRPr lang="ru-RU" sz="9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  <a:r>
                        <a:rPr lang="ru-RU" sz="900" b="0" i="0" u="none" strike="noStrike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ветодиодный</a:t>
                      </a:r>
                      <a:endParaRPr lang="ru-RU" sz="900" b="0" i="0" u="none" strike="noStrike" dirty="0" smtClean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газоразрядный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г</a:t>
                      </a:r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азоразрядный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г</a:t>
                      </a:r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азоразрядный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г</a:t>
                      </a:r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азоразрядный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г</a:t>
                      </a:r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азоразрядный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г</a:t>
                      </a:r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азоразрядный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</a:t>
                      </a:r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ветодиодный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газоразрядный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г</a:t>
                      </a:r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азоразрядный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</a:t>
                      </a:r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ветодиодный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г</a:t>
                      </a:r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азоразрядный</a:t>
                      </a:r>
                      <a:endParaRPr lang="ru-RU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5376903"/>
                  </a:ext>
                </a:extLst>
              </a:tr>
              <a:tr h="34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t"/>
                      <a:r>
                        <a:rPr lang="ru-RU" sz="9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Дистанционная настройка/перенастройка режимов </a:t>
                      </a:r>
                      <a:r>
                        <a:rPr lang="ru-RU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работы отдельного </a:t>
                      </a:r>
                      <a:r>
                        <a:rPr lang="ru-RU" sz="900" b="0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светильника</a:t>
                      </a:r>
                      <a:endParaRPr lang="ru-RU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9275160"/>
                  </a:ext>
                </a:extLst>
              </a:tr>
              <a:tr h="34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Коррекция цветового температурного режима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опция</a:t>
                      </a:r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50880144"/>
                  </a:ext>
                </a:extLst>
              </a:tr>
              <a:tr h="34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Возможность изменения яркости от уровня естественной освещенности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5927021"/>
                  </a:ext>
                </a:extLst>
              </a:tr>
              <a:tr h="46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Возможность изменения яркости от степени освещенности дорожного покрытия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опция</a:t>
                      </a:r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 данных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538405"/>
                  </a:ext>
                </a:extLst>
              </a:tr>
              <a:tr h="180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Изменение яркости по наличию движения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476292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0" i="0" u="none" strike="noStrike" spc="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Сопровождение объекта(</a:t>
                      </a:r>
                      <a:r>
                        <a:rPr lang="ru-RU" sz="900" b="0" i="0" u="none" strike="noStrike" spc="0" baseline="0" dirty="0" err="1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ов</a:t>
                      </a:r>
                      <a:r>
                        <a:rPr lang="ru-RU" sz="900" b="0" i="0" u="none" strike="noStrike" spc="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 в световом пятне с привязкой к скорости максимально движущегося объекта среди потока объектов на текущем участке дороги</a:t>
                      </a:r>
                      <a:endParaRPr lang="ru-RU" sz="900" b="0" i="0" u="none" strike="noStrike" spc="0" baseline="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2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  <a:endParaRPr lang="ru-RU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  <a:endParaRPr lang="ru-RU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  <a:endParaRPr lang="ru-RU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  <a:endParaRPr lang="ru-RU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8685297"/>
                  </a:ext>
                </a:extLst>
              </a:tr>
              <a:tr h="34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Дистанционная локализация неисправностей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9868218"/>
                  </a:ext>
                </a:extLst>
              </a:tr>
              <a:tr h="34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Дистанционное выявление степени загрязненности плафонов светильников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6915460"/>
                  </a:ext>
                </a:extLst>
              </a:tr>
              <a:tr h="34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Доступ к системе через мобильные платформы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8392140"/>
                  </a:ext>
                </a:extLst>
              </a:tr>
              <a:tr h="1905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Заявленная экономия энергии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15-80%</a:t>
                      </a:r>
                      <a:endParaRPr lang="ru-RU" sz="1200" b="0" i="0" u="none" strike="noStrike" dirty="0">
                        <a:solidFill>
                          <a:srgbClr val="FF5757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до 35%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до 35%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до 35%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до 35%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до 35%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до 35%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35-60</a:t>
                      </a:r>
                      <a:r>
                        <a:rPr lang="ru-RU" sz="9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30-50%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35-40%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35-50%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30-40%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E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3372498"/>
                  </a:ext>
                </a:extLst>
              </a:tr>
              <a:tr h="252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t"/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Стадия (на рынке - </a:t>
                      </a:r>
                      <a:r>
                        <a:rPr lang="ru-RU" sz="900" b="1" i="0" u="none" strike="noStrike" dirty="0" smtClean="0">
                          <a:solidFill>
                            <a:srgbClr val="66FF99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█</a:t>
                      </a:r>
                      <a:r>
                        <a:rPr lang="ru-RU" sz="9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ru-RU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 </a:t>
                      </a:r>
                      <a:r>
                        <a:rPr lang="ru-RU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 разработке - </a:t>
                      </a:r>
                      <a:r>
                        <a:rPr lang="ru-RU" sz="900" b="0" i="0" u="none" strike="noStrike" dirty="0" smtClean="0">
                          <a:solidFill>
                            <a:srgbClr val="FABF8F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█</a:t>
                      </a:r>
                      <a:r>
                        <a:rPr lang="ru-RU" sz="900" b="1" i="0" u="none" strike="noStrike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ru-RU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 </a:t>
                      </a:r>
                    </a:p>
                  </a:txBody>
                  <a:tcPr marL="72000" marR="762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0635325"/>
                  </a:ext>
                </a:extLst>
              </a:tr>
            </a:tbl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49870" y="5879013"/>
            <a:ext cx="8815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Tvilight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Нидерланды), 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 наиболее близкое решение т.к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на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сегодня это 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единственная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реализованная 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система,</a:t>
            </a:r>
          </a:p>
          <a:p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которая имеет возможность изменять яркость светильников по наличию участников движения (и для транспорта,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 для пешеходов) улично-дорожной сети</a:t>
            </a:r>
            <a:endParaRPr lang="ru-RU" sz="12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94958" y="883604"/>
            <a:ext cx="3078000" cy="487200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814408" y="881935"/>
            <a:ext cx="2151026" cy="487200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00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000"/>
              </a:lnSpc>
              <a:defRPr/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Маркетинговая </a:t>
            </a: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стратегия</a:t>
            </a:r>
            <a:endParaRPr lang="ru-RU" sz="2800" kern="1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796" y="5685057"/>
            <a:ext cx="2244004" cy="96949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77"/>
            <a:r>
              <a:rPr lang="ru-RU" sz="15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rtl val="0"/>
              </a:rPr>
              <a:t>Встречи с клиентами</a:t>
            </a:r>
            <a:br>
              <a:rPr lang="ru-RU" sz="15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rtl val="0"/>
              </a:rPr>
            </a:br>
            <a:r>
              <a:rPr lang="ru-RU" sz="15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rtl val="0"/>
              </a:rPr>
              <a:t>и партнерами</a:t>
            </a:r>
          </a:p>
          <a:p>
            <a:pPr algn="ctr" defTabSz="914377"/>
            <a:r>
              <a:rPr lang="ru-RU" sz="9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rtl val="0"/>
              </a:rPr>
              <a:t>производители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rtl val="0"/>
              </a:rPr>
              <a:t> / </a:t>
            </a:r>
            <a:r>
              <a:rPr lang="ru-RU" sz="9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rtl val="0"/>
              </a:rPr>
              <a:t>продавцы светодиодных светильников,</a:t>
            </a:r>
            <a:br>
              <a:rPr lang="ru-RU" sz="9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rtl val="0"/>
              </a:rPr>
            </a:br>
            <a:r>
              <a:rPr lang="ru-RU" sz="9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rtl val="0"/>
              </a:rPr>
              <a:t>проектные </a:t>
            </a:r>
            <a:r>
              <a:rPr lang="ru-RU" sz="9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rtl val="0"/>
              </a:rPr>
              <a:t>организации</a:t>
            </a:r>
            <a:endParaRPr lang="ru-RU" sz="15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  <a:rtl val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8" y="2545324"/>
            <a:ext cx="2064000" cy="3096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4" name="TextBox 23"/>
          <p:cNvSpPr txBox="1"/>
          <p:nvPr/>
        </p:nvSpPr>
        <p:spPr>
          <a:xfrm>
            <a:off x="6084168" y="5685057"/>
            <a:ext cx="2319868" cy="5539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77"/>
            <a:r>
              <a:rPr lang="ru-RU" sz="15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rtl val="0"/>
              </a:rPr>
              <a:t>Отраслевые выставки</a:t>
            </a:r>
            <a:r>
              <a:rPr lang="ru-RU" sz="1500" dirty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rtl val="0"/>
              </a:rPr>
              <a:t>, конференции 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12" y="2545324"/>
            <a:ext cx="2099180" cy="309353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2" name="TextBox 21"/>
          <p:cNvSpPr txBox="1"/>
          <p:nvPr/>
        </p:nvSpPr>
        <p:spPr>
          <a:xfrm>
            <a:off x="3203848" y="5685057"/>
            <a:ext cx="2448272" cy="5539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 defTabSz="914377"/>
            <a:r>
              <a:rPr lang="ru-RU" sz="15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rtl val="0"/>
              </a:rPr>
              <a:t>Демонстрация в СМИ, </a:t>
            </a:r>
            <a:br>
              <a:rPr lang="ru-RU" sz="15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rtl val="0"/>
              </a:rPr>
            </a:br>
            <a:r>
              <a:rPr lang="ru-RU" sz="15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rtl val="0"/>
              </a:rPr>
              <a:t>отраслевые публикации</a:t>
            </a:r>
            <a:endParaRPr lang="ru-RU" sz="1500" dirty="0">
              <a:solidFill>
                <a:srgbClr val="FFFFFF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  <a:rtl val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r="4107"/>
          <a:stretch/>
        </p:blipFill>
        <p:spPr>
          <a:xfrm>
            <a:off x="3309932" y="2545324"/>
            <a:ext cx="2232248" cy="3096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Прямоугольник 1"/>
          <p:cNvSpPr/>
          <p:nvPr/>
        </p:nvSpPr>
        <p:spPr>
          <a:xfrm>
            <a:off x="323528" y="753355"/>
            <a:ext cx="8496944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ru-RU" sz="1500" dirty="0">
                <a:solidFill>
                  <a:schemeClr val="bg1"/>
                </a:solidFill>
              </a:rPr>
              <a:t>Основная стратегия на начальном этапе продвижения нашей продукции на </a:t>
            </a:r>
            <a:r>
              <a:rPr lang="ru-RU" sz="1500" dirty="0" smtClean="0">
                <a:solidFill>
                  <a:schemeClr val="bg1"/>
                </a:solidFill>
              </a:rPr>
              <a:t>рынок –партнерство для прибыли</a:t>
            </a:r>
          </a:p>
          <a:p>
            <a:pPr algn="just"/>
            <a:r>
              <a:rPr lang="ru-RU" sz="1200" spc="-1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 целью выстраивание этой стратегии нами </a:t>
            </a:r>
            <a:r>
              <a:rPr lang="ru-RU" sz="1200" spc="-1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произведен (и производится) анализ</a:t>
            </a:r>
            <a:r>
              <a:rPr lang="ru-RU" sz="1200" spc="-1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на предмет того какие компании уже продают товары в нашей маркетинговой зоне тем клиентам, которые по сути являются и нашими потенциальным клиентами и кто из этих компании уже имеет доверие и уважение со стороны их клиентов. Соответственно такие компании могут продавать что-то, что идет либо до, либо вместе, либо после нашего продукта, конечно учитывая при этом, что наш товар не должен конкурировать с товарами этих компаний, а дополнять </a:t>
            </a:r>
            <a:r>
              <a:rPr lang="ru-RU" sz="1200" spc="-1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их</a:t>
            </a:r>
            <a:endParaRPr lang="ru-RU" sz="1200" spc="-1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0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000"/>
              </a:lnSpc>
              <a:defRPr/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Бизнес-модель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298769"/>
              </p:ext>
            </p:extLst>
          </p:nvPr>
        </p:nvGraphicFramePr>
        <p:xfrm>
          <a:off x="107941" y="692697"/>
          <a:ext cx="8928119" cy="5953714"/>
        </p:xfrm>
        <a:graphic>
          <a:graphicData uri="http://schemas.openxmlformats.org/drawingml/2006/table">
            <a:tbl>
              <a:tblPr/>
              <a:tblGrid>
                <a:gridCol w="216023">
                  <a:extLst>
                    <a:ext uri="{9D8B030D-6E8A-4147-A177-3AD203B41FA5}">
                      <a16:colId xmlns:a16="http://schemas.microsoft.com/office/drawing/2014/main" xmlns="" val="176226358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82608474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xmlns="" val="108552622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1079834028"/>
                    </a:ext>
                  </a:extLst>
                </a:gridCol>
                <a:gridCol w="7056000">
                  <a:extLst>
                    <a:ext uri="{9D8B030D-6E8A-4147-A177-3AD203B41FA5}">
                      <a16:colId xmlns:a16="http://schemas.microsoft.com/office/drawing/2014/main" xmlns="" val="426904055"/>
                    </a:ext>
                  </a:extLst>
                </a:gridCol>
              </a:tblGrid>
              <a:tr h="34431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Рынок</a:t>
                      </a:r>
                      <a:endParaRPr lang="ru-RU" sz="800" b="1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Бизнес модель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Ед. изм.</a:t>
                      </a:r>
                      <a:endParaRPr lang="ru-RU" sz="800" b="1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Цена, </a:t>
                      </a:r>
                      <a:r>
                        <a:rPr lang="ru-RU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руб.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ru-RU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Ценообразование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8649616"/>
                  </a:ext>
                </a:extLst>
              </a:tr>
              <a:tr h="306112">
                <a:tc vMerge="1">
                  <a:txBody>
                    <a:bodyPr/>
                    <a:lstStyle/>
                    <a:p>
                      <a:pPr algn="ctr" rtl="0" fontAlgn="ctr"/>
                      <a:endParaRPr lang="ru-RU" sz="700" b="1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Продукт/Услуга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ru-RU" sz="700" b="1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Период оплаты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ru-RU" sz="700" b="1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5825575"/>
                  </a:ext>
                </a:extLst>
              </a:tr>
              <a:tr h="1133266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Внутренний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t"/>
                      <a:endParaRPr lang="ru-RU" sz="400" b="1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l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Прямые продажи</a:t>
                      </a:r>
                    </a:p>
                    <a:p>
                      <a:pPr algn="l" rtl="0" fontAlgn="t"/>
                      <a:endParaRPr lang="ru-RU" sz="400" b="1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l" rtl="0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Блок управления системы динамического освещения (оборудование для монтажа на одну осветительную опору)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endParaRPr lang="ru-RU" sz="4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шт</a:t>
                      </a:r>
                      <a:r>
                        <a:rPr lang="ru-RU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.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ru-RU" sz="4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3014,74</a:t>
                      </a:r>
                    </a:p>
                    <a:p>
                      <a:pPr algn="ctr" rtl="0" fontAlgn="t"/>
                      <a:endParaRPr lang="ru-RU" sz="7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Разовая покупка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ru-RU" sz="4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Направление </a:t>
                      </a: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продаж строится на основе следующих предпосылок: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1) Стоимость электроэнергии для потребителей с максимальной мощностью от 670 кВт до 10 МВт в России в 2017г. за 1 кВт.ч. - 4,17 руб.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2) АО "Мосгорсвет", средняя мощность одного светодиодного объекта наружного освещения в эксплуатации по г. Москве - 0,15 кВт.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3) АО "Мосгорсвет", часы горения наружного освещения - 4016,44 ч.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4) Минимальная экономия электроэнергии при использовании "Системы контроля-управления динамического освещения улично-дорожной сети " - 40%.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5) Срок окупаемости затрат на приобретение блоков управления "Системы контроля-управления динамического освещения улично-дорожной сети" (СКДО) для потребителя - 3 года.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6). Потребитель готов заплатить за блок управления СКДО цену в размере экономии 40% от затрат на электроэнергию работающего светильника, умноженную на срок окупаемости 3 года.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/>
                      </a:r>
                      <a:br>
                        <a:rPr lang="ru-RU" sz="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Расчетная формула: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4,17 * 0,15 * 4016,44 * 0,4 = 1004,91 руб. - экономия от использования СКДО для одного светильника в год.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1004,91 * 3 = 3014,74 руб. - экономия от использования СКДО для одного светильника в течение срока окупаемости.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sng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Вывод: </a:t>
                      </a: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потребитель готов заплатить за блок управления СКДО - 3014,74 руб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.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2124878"/>
                  </a:ext>
                </a:extLst>
              </a:tr>
              <a:tr h="719689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Внешний</a:t>
                      </a:r>
                    </a:p>
                  </a:txBody>
                  <a:tcPr marL="36000" marR="36000" marT="36000" marB="3600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6868,09</a:t>
                      </a:r>
                    </a:p>
                    <a:p>
                      <a:pPr algn="ctr" rtl="0" fontAlgn="t"/>
                      <a:endParaRPr lang="ru-RU" sz="7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Разовая покупка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Аналогична стратегии формирование выручки для РФ (внутреннего рынка).</a:t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Исключением является стоимость электроэнергии для потребителей с максимальной мощностью от 670 кВт до 10 МВт которая в среднем для Европейских стран в 2017г. за 1 кВт.ч. - 9,50 руб. </a:t>
                      </a:r>
                      <a:r>
                        <a:rPr lang="en-US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Источник: </a:t>
                      </a:r>
                      <a:r>
                        <a:rPr lang="en-US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http://riarating.ru/infografika/20170627/630066493.html]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/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/>
                      </a:r>
                      <a:br>
                        <a:rPr lang="ru-RU" sz="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Расчетная формула:</a:t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9,50 * 0,15 * 4016,44 * 0,4 = 2289,36 руб. - экономия от использования СКДО для одного светильника в год.</a:t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2289,36 * 3 = 6868,09 руб. - экономия от использования СКДО для одного светильника в течение срока окупаемости.</a:t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sng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Вывод: 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потребитель готов заплатить за блок управления СКДО - 6868,09 руб.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9523369"/>
                  </a:ext>
                </a:extLst>
              </a:tr>
              <a:tr h="1251431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Внутренний</a:t>
                      </a:r>
                    </a:p>
                  </a:txBody>
                  <a:tcPr marL="36000" marR="36000" marT="36000" marB="3600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Подписка</a:t>
                      </a:r>
                    </a:p>
                    <a:p>
                      <a:pPr algn="l" rtl="0" fontAlgn="t"/>
                      <a:endParaRPr lang="ru-RU" sz="400" b="1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l" rtl="0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Услуга за использование ПО (веб-приложение) СКДО (за один блок управления системы динамического освещения зарегистрированный в БД ЦОД)</a:t>
                      </a:r>
                    </a:p>
                    <a:p>
                      <a:pPr algn="l" rtl="0" fontAlgn="t"/>
                      <a:endParaRPr lang="ru-RU" sz="700" b="1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шт.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50,25</a:t>
                      </a:r>
                    </a:p>
                    <a:p>
                      <a:pPr algn="ctr" rtl="0" fontAlgn="t"/>
                      <a:endParaRPr lang="ru-RU" sz="7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Ежегодно</a:t>
                      </a:r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Направление продаж строится на основе следующих предпосылок: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1) Стоимость электроэнергии для потребителей с максимальной мощностью от 670 кВт до 10 МВт в России в 2017г. за 1 кВт.ч. - 4,17 руб.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2) АО "Мосгорсвет", средняя мощность одного светодиодного объекта наружного освещения в эксплуатации по г. Москве - 0,15 кВт.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3) АО "Мосгорсвет", часы горения наружного освещения - 4016,44 ч.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4) Минимальная экономия электроэнергии при использовании "Системы контроля-управления динамического освещения улично-дорожной сети" - 40%.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5) Срок окупаемости затрат на приобретение блоков управления "Системы контроля-управления динамического освещения улично-дорожной сети" (СКДО) для потребителя - 3 года.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6). Потребитель, установивший блоки управления системы управления динамического освещения, по истечению 3-х лет (срок окупаемости блоков управления СКДО) согласно договора оплачивают ежегодную подписку за использование облачного ПО диспетчерского пульта управления в размере экономии 5% от затрат на электроэнергию работающего светильника в течение одного года.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/>
                      </a:r>
                      <a:br>
                        <a:rPr lang="ru-RU" sz="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Расчетная формула: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4,17 * 0,15 * 4016,44 * 0,4 = 1004,91 руб. - экономия от использования СКДО для одного светильника в год.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1004,91 * 5% = 50,25 руб.</a:t>
                      </a:r>
                      <a:b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sng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Вывод: </a:t>
                      </a:r>
                      <a:r>
                        <a:rPr lang="ru-RU" sz="6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потребитель готов заплатить за услугу "Подписка" - 50,25 руб. (за один блок управления системы динамического освещения зарегистрированный в БД ЦОД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).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2752514"/>
                  </a:ext>
                </a:extLst>
              </a:tr>
              <a:tr h="719689"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Внешний</a:t>
                      </a:r>
                    </a:p>
                  </a:txBody>
                  <a:tcPr marL="36000" marR="36000" marT="36000" marB="3600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114,47</a:t>
                      </a:r>
                    </a:p>
                    <a:p>
                      <a:pPr algn="ctr" rtl="0" fontAlgn="t"/>
                      <a:endParaRPr lang="ru-RU" sz="7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Ежегодно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Аналогична стратегии формирование выручки для РФ (внутреннего рынка).</a:t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Исключением является стоимость электроэнергии для потребителей с максимальной мощностью от 670 кВт до 10 МВт которая в среднем для Европейских стран в 2017г. за 1 кВт.ч. - 9,50 руб. </a:t>
                      </a:r>
                      <a:r>
                        <a:rPr lang="en-US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Источник: </a:t>
                      </a:r>
                      <a:r>
                        <a:rPr lang="en-US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http://riarating.ru/infografika/20170627/630066493.html]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/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/>
                      </a:r>
                      <a:br>
                        <a:rPr lang="ru-RU" sz="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Расчетная формула:</a:t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9,50 * 0,15 * 4016,44 * 0,4 = 2289,36 руб. - экономия от использования СКДО для одного светильника в год.</a:t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2289,36 * 5% = 114,47 руб.</a:t>
                      </a:r>
                      <a:b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600" b="0" i="0" u="sng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Вывод: 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потребитель готов заплатить за услугу "Подписка" - 114,47 руб.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6671182"/>
                  </a:ext>
                </a:extLst>
              </a:tr>
              <a:tr h="601524">
                <a:tc>
                  <a:txBody>
                    <a:bodyPr/>
                    <a:lstStyle/>
                    <a:p>
                      <a:pPr algn="ctr" rtl="0" fontAlgn="t"/>
                      <a:r>
                        <a:rPr kumimoji="0" lang="ru-RU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Внутренний</a:t>
                      </a:r>
                      <a:endParaRPr lang="ru-RU" sz="7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 vert="vert2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ru-RU" sz="700" b="0" i="0" u="none" strike="noStrike" spc="-3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Лицензирование ПО</a:t>
                      </a:r>
                    </a:p>
                    <a:p>
                      <a:pPr algn="l" rtl="0" fontAlgn="t"/>
                      <a:endParaRPr lang="ru-RU" sz="200" b="1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0" indent="0" algn="l" rtl="0" fontAlgn="t">
                        <a:buFontTx/>
                        <a:buNone/>
                      </a:pP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</a:t>
                      </a:r>
                      <a:r>
                        <a:rPr lang="ru-RU" sz="6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серверная лицензия</a:t>
                      </a:r>
                      <a:r>
                        <a:rPr lang="ru-RU" sz="6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endParaRPr lang="ru-RU" sz="6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0" indent="0" algn="l" rtl="0" fontAlgn="t">
                        <a:buFontTx/>
                        <a:buNone/>
                      </a:pPr>
                      <a:endParaRPr lang="ru-RU" sz="4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0" indent="0" algn="l" rtl="0" fontAlgn="t">
                        <a:buFontTx/>
                        <a:buNone/>
                      </a:pP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 пользовательская лицензия (за один блок управления СКДО)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ru-RU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шт.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ru-RU" sz="9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400000</a:t>
                      </a:r>
                    </a:p>
                    <a:p>
                      <a:pPr algn="ctr" rtl="0" fontAlgn="t"/>
                      <a:endParaRPr lang="ru-RU" sz="3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    301</a:t>
                      </a:r>
                    </a:p>
                    <a:p>
                      <a:pPr algn="ctr" rtl="0" fontAlgn="t"/>
                      <a:endParaRPr lang="ru-RU" sz="300" b="0" i="0" u="none" strike="noStrike" dirty="0" smtClean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algn="ctr" rtl="0" fontAlgn="t"/>
                      <a:r>
                        <a:rPr lang="ru-RU" sz="7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Ежегодно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Направление продаж строится на основе следующих предпосылок:</a:t>
                      </a:r>
                    </a:p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1). Прогнозируемое количество светильников (блоков управления системы динамического освещения зарегистрированных в БД ЦОД) на 1 серверную лицензию, не менее 4000 шт.</a:t>
                      </a:r>
                    </a:p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2). Доля продаж ПО</a:t>
                      </a:r>
                      <a:r>
                        <a:rPr lang="ru-RU" sz="6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по бизнес-модели "Лицензирование" </a:t>
                      </a:r>
                      <a:r>
                        <a:rPr lang="en-US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~</a:t>
                      </a:r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10%</a:t>
                      </a:r>
                    </a:p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3). Потребитель готов заплатить за серверную лицензию СКДО цену в размере не более 10% от экономии, полученной им при использовании СКДО в течение года</a:t>
                      </a:r>
                    </a:p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4). Потребитель готов заплатить за пользовательскую лицензию цену в размере не более 30% от экономии, полученной им при использовании СКДО в течение года, в перерасчете на один светильник </a:t>
                      </a:r>
                      <a:endParaRPr lang="ru-RU" sz="6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3400269"/>
                  </a:ext>
                </a:extLst>
              </a:tr>
              <a:tr h="46858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Внешний</a:t>
                      </a:r>
                    </a:p>
                    <a:p>
                      <a:pPr algn="ctr" rtl="0" fontAlgn="t"/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 vert="vert27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- серверная лицензия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3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- пользовательская лицензия (за один блок управления СКДО)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ru-RU" sz="7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900000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3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     687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3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7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Ежегодно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Направление продаж строится на основе следующих предпосылок:</a:t>
                      </a:r>
                    </a:p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1). Прогнозируемое количество светильников (блоков управления системы динамического освещения зарегистрированных в БД ЦОД) на 1 серверную лицензию, не менее 4000 шт.</a:t>
                      </a:r>
                    </a:p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2). Доля продаж ПО по бизнес-модели "Лицензирование" ~10%</a:t>
                      </a:r>
                    </a:p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3). Потребитель готов заплатить за серверную лицензию СКДО цену в размере не более 10% от экономии, полученной им при использовании СКДО в течение года</a:t>
                      </a:r>
                    </a:p>
                    <a:p>
                      <a:pPr algn="l" fontAlgn="t"/>
                      <a:r>
                        <a:rPr lang="ru-RU" sz="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4). Потребитель готов заплатить за пользовательскую лицензию цену в размере не более 30% от экономии, полученной им при использовании СКДО в течение года, в перерасчете на один светильник 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8186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323528" y="1196752"/>
            <a:ext cx="8496944" cy="4615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азработана структурно-функциональная схема Системы контроля-управления динамического освещения (СКДО) улично-дорожной сети</a:t>
            </a:r>
          </a:p>
          <a:p>
            <a:pPr marR="0" lvl="0" algn="l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азработаны структурные схемы ПО и БД</a:t>
            </a:r>
          </a:p>
          <a:p>
            <a:pPr marR="0" lvl="0" algn="l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одготовлен пакет документации на разработку автоматизированной системы управления освещением, описана информационная среда СКДО</a:t>
            </a:r>
          </a:p>
          <a:p>
            <a:pPr lvl="0">
              <a:lnSpc>
                <a:spcPts val="1800"/>
              </a:lnSpc>
              <a:spcBef>
                <a:spcPts val="1200"/>
              </a:spcBef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роведены исследования и обоснование выбора электронных </a:t>
            </a:r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компонентов СКДО, </a:t>
            </a:r>
            <a:r>
              <a:rPr lang="ru-RU" dirty="0" smtClean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закуплена </a:t>
            </a:r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часть оборудования для разработки и отладки узлов СКДО</a:t>
            </a:r>
          </a:p>
          <a:p>
            <a:pPr marR="0" lvl="0" algn="l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азработана БД программного комплекса СКДО улично-дорожной сети и </a:t>
            </a:r>
            <a:r>
              <a:rPr kumimoji="0" lang="ru-RU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web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-серверное ПО автоматизированных рабочих мест диспетчерских пультов населённых пунктов для целей пилотного тестирования</a:t>
            </a:r>
          </a:p>
          <a:p>
            <a:pPr marR="0" lvl="0" algn="l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И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дет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подготовке пакета КД и разработка: цифрового микропроцессорного модуля управления-контроля светильника в ИВС и аналоговой части детектора ближнего действия для мониторинга участников движения улично-дорожной сети</a:t>
            </a:r>
          </a:p>
          <a:p>
            <a:pPr lvl="0">
              <a:lnSpc>
                <a:spcPts val="1800"/>
              </a:lnSpc>
              <a:spcBef>
                <a:spcPts val="1200"/>
              </a:spcBef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</a:t>
            </a: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дан научно-технический отчёт по программе Старт-1 </a:t>
            </a:r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"Фонд содействия </a:t>
            </a:r>
            <a:r>
              <a:rPr lang="ru-RU" dirty="0" smtClean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инновациям“</a:t>
            </a:r>
            <a:endParaRPr kumimoji="0" lang="ru-RU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  <a:p>
            <a:pPr lvl="0">
              <a:lnSpc>
                <a:spcPts val="1800"/>
              </a:lnSpc>
              <a:spcBef>
                <a:spcPts val="1200"/>
              </a:spcBef>
              <a:defRPr/>
            </a:pPr>
            <a:r>
              <a:rPr lang="ru-RU" dirty="0" smtClean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</a:t>
            </a:r>
            <a:r>
              <a:rPr lang="ru-RU" dirty="0" smtClean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роект поддержан по программе Старт-2 </a:t>
            </a:r>
            <a:r>
              <a:rPr lang="ru-RU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lang="ru-RU" dirty="0" smtClean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Фонд содействия инновациям"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000"/>
              </a:lnSpc>
              <a:defRPr/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Что сделано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78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3743908" y="3429000"/>
            <a:ext cx="4932548" cy="0"/>
          </a:xfrm>
          <a:prstGeom prst="line">
            <a:avLst/>
          </a:prstGeom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Дорожная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карта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6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E</a:t>
            </a:r>
            <a:r>
              <a:rPr kumimoji="0" lang="nl-NL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ireen light systems(c) 2018</a:t>
            </a:r>
            <a:endParaRPr kumimoji="0" lang="nl-NL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323528" y="3429000"/>
            <a:ext cx="33843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1548016" y="3429001"/>
            <a:ext cx="0" cy="25397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1547664" y="3645024"/>
            <a:ext cx="18729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Проведён НИОКР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по программе Старт-1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"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Фонда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содействия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инновациям“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Разработано </a:t>
            </a:r>
            <a:r>
              <a:rPr kumimoji="0" lang="ru-RU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web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-серверное ПО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автоматизированных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рабочих мест диспетчерских пультов населённых пунктов для пилотного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тестирования</a:t>
            </a: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Проведены исследования и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выбора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электронных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компонентов,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закуплена часть оборудования для разработки и отладки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системы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контроля-управления динамического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освещения</a:t>
            </a:r>
            <a:endParaRPr kumimoji="0" lang="ru-RU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323528" y="1700808"/>
            <a:ext cx="0" cy="17281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49180" y="3288769"/>
            <a:ext cx="567866" cy="246221"/>
          </a:xfrm>
          <a:prstGeom prst="rect">
            <a:avLst/>
          </a:prstGeom>
          <a:solidFill>
            <a:srgbClr val="000000"/>
          </a:solidFill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2016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483768" y="2115146"/>
            <a:ext cx="162535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Гос.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регистрация авторских прав на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ПО для ЭВМ "Программный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комплекс системы контроля-управления динамического освещения улично-дорожной сети"</a:t>
            </a:r>
            <a:endParaRPr kumimoji="0" lang="ru-RU" sz="900" b="0" i="0" u="none" strike="noStrike" kern="0" cap="none" spc="0" normalizeH="0" baseline="0" noProof="0" dirty="0" smtClean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2483769" y="1988840"/>
            <a:ext cx="0" cy="14401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5652120" y="1221432"/>
            <a:ext cx="0" cy="2207568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323528" y="1761203"/>
            <a:ext cx="207929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Подача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заявки и получение гранта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млн. руб. по программе Старт-1 "Фонда содействия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инновациям«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Получение статуса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Участник "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Сколково"</a:t>
            </a:r>
            <a:endParaRPr kumimoji="0" lang="ru-RU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Подписание с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МКП "</a:t>
            </a:r>
            <a:r>
              <a:rPr kumimoji="0" lang="ru-RU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Горсвет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" </a:t>
            </a:r>
            <a:r>
              <a:rPr kumimoji="0" lang="ru-RU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г.Ижевска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соглашения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о намерениях проведения пилотного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тестирования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707904" y="3645024"/>
            <a:ext cx="2421078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Проект поддержан по программе Старт-2 “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Фонда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содействия инновациям"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Изготовление и испытание опытного образца детектора ближнего действия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Расширение функционала программного комплекса "Система контроля-управления динамического освещения улично-дорожной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сети“</a:t>
            </a: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Разработка программного обеспечения САПР для моделирования топологии узлов системы контроля-управления освещением улично-дорожной сети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Разработка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промышленного образца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детектора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ближнего действия,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выпуск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малой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серии</a:t>
            </a:r>
            <a:endParaRPr kumimoji="0" lang="ru-RU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V="1">
            <a:off x="3707904" y="3429000"/>
            <a:ext cx="0" cy="25922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5652120" y="1268760"/>
            <a:ext cx="233132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Пилотное тестирование системы контроля-управления динамического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освещения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Привлечение инвестиций: 4 млн. руб. + 4 млн. руб. по программе Старт-3 "Фонда содействия инновациям"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Пробные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продажи с целью уточнения спроса и требований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продукту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Выпуск установочной серии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Продажи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доработанных версий продукта, адаптированных под потребности разных групп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клиентов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7133456" y="3645024"/>
            <a:ext cx="1687016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34" charset="0"/>
                <a:cs typeface="Helvetica" pitchFamily="34" charset="0"/>
                <a:sym typeface="Arial"/>
              </a:rPr>
              <a:t>Серийное производство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34" charset="0"/>
                <a:cs typeface="Helvetica" pitchFamily="34" charset="0"/>
                <a:sym typeface="Arial"/>
              </a:rPr>
              <a:t>Захват </a:t>
            </a:r>
            <a:r>
              <a:rPr kumimoji="0" lang="ru-RU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34" charset="0"/>
                <a:cs typeface="Helvetica" pitchFamily="34" charset="0"/>
                <a:sym typeface="Arial"/>
              </a:rPr>
              <a:t>долей рынка в целевых сегментах и выход на запланированные </a:t>
            </a:r>
            <a:r>
              <a:rPr kumimoji="0" lang="ru-RU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34" charset="0"/>
                <a:cs typeface="Helvetica" pitchFamily="34" charset="0"/>
                <a:sym typeface="Arial"/>
              </a:rPr>
              <a:t>продажи</a:t>
            </a:r>
            <a:endParaRPr kumimoji="0" lang="ru-RU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34" charset="0"/>
              <a:cs typeface="Helvetica" pitchFamily="34" charset="0"/>
              <a:sym typeface="Arial"/>
            </a:endParaRPr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V="1">
            <a:off x="7122799" y="3429000"/>
            <a:ext cx="0" cy="1138708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2614816" y="3288769"/>
            <a:ext cx="567866" cy="246221"/>
          </a:xfrm>
          <a:prstGeom prst="rect">
            <a:avLst/>
          </a:prstGeom>
          <a:solidFill>
            <a:srgbClr val="000000"/>
          </a:solidFill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2017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3836181" y="3288769"/>
            <a:ext cx="1190963" cy="246221"/>
          </a:xfrm>
          <a:prstGeom prst="rect">
            <a:avLst/>
          </a:prstGeom>
          <a:solidFill>
            <a:srgbClr val="000000"/>
          </a:solidFill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2018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 </a:t>
            </a: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-</a:t>
            </a:r>
            <a:r>
              <a:rPr kumimoji="0" lang="ru-RU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 </a:t>
            </a: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2019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5777140" y="3288769"/>
            <a:ext cx="567866" cy="246221"/>
          </a:xfrm>
          <a:prstGeom prst="rect">
            <a:avLst/>
          </a:prstGeom>
          <a:solidFill>
            <a:srgbClr val="000000"/>
          </a:solidFill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2020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236295" y="3288769"/>
            <a:ext cx="664298" cy="246221"/>
          </a:xfrm>
          <a:prstGeom prst="rect">
            <a:avLst/>
          </a:prstGeom>
          <a:solidFill>
            <a:srgbClr val="000000"/>
          </a:solidFill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2021 - 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503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Инвестиции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39552" y="1813429"/>
            <a:ext cx="828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C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П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редложение инвестору: 3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000 000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руб.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в виде конвертируемого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займа, - размер приобретаемой доли компании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рассчитывается по показателям рыночной стоимости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компании в момент конвертации применительно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к сумме займа и невыплаченных процентов по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нему.  </a:t>
            </a:r>
          </a:p>
          <a:p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(на сегодня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Lora"/>
                <a:cs typeface="Helvetica" panose="020B0604020202020204" pitchFamily="34" charset="0"/>
                <a:sym typeface="Lora"/>
              </a:rPr>
              <a:t>5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Lora"/>
                <a:cs typeface="Helvetica" panose="020B0604020202020204" pitchFamily="34" charset="0"/>
                <a:sym typeface="Lora"/>
              </a:rPr>
              <a:t>млн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Lora"/>
                <a:cs typeface="Helvetica" panose="020B0604020202020204" pitchFamily="34" charset="0"/>
                <a:sym typeface="Lora"/>
              </a:rPr>
              <a:t>. руб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Lora"/>
                <a:cs typeface="Helvetica" panose="020B0604020202020204" pitchFamily="34" charset="0"/>
                <a:sym typeface="Lora"/>
              </a:rPr>
              <a:t>. привлечено в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Lora"/>
                <a:cs typeface="Helvetica" panose="020B0604020202020204" pitchFamily="34" charset="0"/>
                <a:sym typeface="Lora"/>
              </a:rPr>
              <a:t>проект: НИОКР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Lora"/>
                <a:cs typeface="Helvetica" panose="020B0604020202020204" pitchFamily="34" charset="0"/>
                <a:sym typeface="Lora"/>
              </a:rPr>
              <a:t>, комплектующие, оборудование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Lora"/>
                <a:cs typeface="Helvetica" panose="020B0604020202020204" pitchFamily="34" charset="0"/>
                <a:sym typeface="Lora"/>
              </a:rPr>
              <a:t>)</a:t>
            </a:r>
            <a:endParaRPr lang="ru-RU" dirty="0" smtClean="0">
              <a:solidFill>
                <a:schemeClr val="bg1"/>
              </a:solidFill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1340768"/>
            <a:ext cx="8280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C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О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бъем необходимых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инвестиций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: 3 000 000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руб.</a:t>
            </a:r>
            <a:r>
              <a:rPr lang="en-US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endParaRPr lang="ru-RU" dirty="0" smtClean="0">
              <a:solidFill>
                <a:schemeClr val="bg1"/>
              </a:solidFill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39552" y="2932420"/>
            <a:ext cx="828000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ru-RU" dirty="0">
                <a:solidFill>
                  <a:srgbClr val="FFC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Н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аправления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использования средств, руб.:</a:t>
            </a:r>
          </a:p>
          <a:p>
            <a:pPr marL="182563"/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-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и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сследования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разработки: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2 634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744,00</a:t>
            </a:r>
          </a:p>
          <a:p>
            <a:pPr marL="182563"/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- приобретение отладочных наборов и комплектующих: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130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 508,00 </a:t>
            </a:r>
            <a:endParaRPr lang="ru-RU" dirty="0" smtClean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82563"/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- прочие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общехозяйственные расходы: 234 748,00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39552" y="4089883"/>
            <a:ext cx="828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C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П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оследующие раунды: инвестиции в размере 4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000 000 руб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.</a:t>
            </a:r>
            <a:b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</a:b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(через 1 год после первого раунда)</a:t>
            </a:r>
            <a:r>
              <a:rPr lang="en-US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endParaRPr lang="ru-RU" dirty="0" smtClean="0">
              <a:solidFill>
                <a:schemeClr val="bg1"/>
              </a:solidFill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39552" y="4777988"/>
            <a:ext cx="82800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C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С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тратегия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выхода для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инвестора: </a:t>
            </a:r>
          </a:p>
          <a:p>
            <a:pPr marL="182563"/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- продажа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стратегическому инвестору</a:t>
            </a:r>
          </a:p>
          <a:p>
            <a:pPr marL="265113"/>
            <a:r>
              <a:rPr lang="ru-RU" sz="1050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(пример - компания </a:t>
            </a:r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OSRAM </a:t>
            </a:r>
            <a:r>
              <a:rPr lang="ru-RU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приобрела миноритарный пакет акций "</a:t>
            </a:r>
            <a:r>
              <a:rPr lang="en-US" sz="105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Tvilight</a:t>
            </a:r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", </a:t>
            </a:r>
            <a:r>
              <a:rPr lang="ru-RU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см.: </a:t>
            </a:r>
            <a:r>
              <a:rPr lang="en-US" sz="105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http://www.tvilight.com/about-us/#</a:t>
            </a:r>
            <a:r>
              <a:rPr lang="en-US" sz="105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toggle-id-1</a:t>
            </a:r>
            <a:r>
              <a:rPr lang="ru-RU" sz="105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105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82563">
              <a:spcBef>
                <a:spcPts val="300"/>
              </a:spcBef>
            </a:pP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- </a:t>
            </a:r>
            <a:r>
              <a:rPr lang="ru-RU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продажа другому инвестору. </a:t>
            </a:r>
          </a:p>
        </p:txBody>
      </p:sp>
      <p:sp>
        <p:nvSpPr>
          <p:cNvPr id="10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Финансы</a:t>
            </a:r>
            <a:endParaRPr lang="ru-RU" sz="2800" kern="1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6932086"/>
              </p:ext>
            </p:extLst>
          </p:nvPr>
        </p:nvGraphicFramePr>
        <p:xfrm>
          <a:off x="762448" y="1351156"/>
          <a:ext cx="8352928" cy="446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41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Эффективно ли освещение улиц и дорог ?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4"/>
          <a:stretch/>
        </p:blipFill>
        <p:spPr>
          <a:xfrm>
            <a:off x="416426" y="836712"/>
            <a:ext cx="3429098" cy="230425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Рисунок 7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/>
          <a:stretch/>
        </p:blipFill>
        <p:spPr>
          <a:xfrm>
            <a:off x="416426" y="4242401"/>
            <a:ext cx="3430800" cy="230425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56" y="4242401"/>
            <a:ext cx="3430800" cy="230425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4283968" y="931228"/>
            <a:ext cx="3312368" cy="697573"/>
          </a:xfrm>
          <a:prstGeom prst="wedgeRectCallout">
            <a:avLst>
              <a:gd name="adj1" fmla="val -71640"/>
              <a:gd name="adj2" fmla="val 162445"/>
            </a:avLst>
          </a:prstGeom>
          <a:solidFill>
            <a:srgbClr val="000000"/>
          </a:solidFill>
          <a:ln w="952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  Вечер </a:t>
            </a:r>
            <a:r>
              <a:rPr lang="ru-RU" sz="1600" dirty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«часы пик» </a:t>
            </a:r>
            <a:r>
              <a:rPr lang="ru-RU" sz="16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Arial" charset="0"/>
              </a:rPr>
              <a:t>–</a:t>
            </a: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 </a:t>
            </a:r>
            <a:b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</a:b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  много </a:t>
            </a:r>
            <a:r>
              <a:rPr lang="ru-RU" sz="1600" dirty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транспорта </a:t>
            </a: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и пешеходов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 charset="0"/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 flipH="1">
            <a:off x="1187450" y="3424495"/>
            <a:ext cx="6769100" cy="706415"/>
          </a:xfrm>
          <a:prstGeom prst="wedgeRectCallout">
            <a:avLst>
              <a:gd name="adj1" fmla="val -50379"/>
              <a:gd name="adj2" fmla="val 102298"/>
            </a:avLst>
          </a:prstGeom>
          <a:solidFill>
            <a:srgbClr val="000000"/>
          </a:solidFill>
          <a:ln w="952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Предприятия </a:t>
            </a: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со значительными производственными площадями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1187450" y="3421292"/>
            <a:ext cx="6769100" cy="709613"/>
          </a:xfrm>
          <a:prstGeom prst="wedgeRectCallout">
            <a:avLst>
              <a:gd name="adj1" fmla="val -50091"/>
              <a:gd name="adj2" fmla="val 100989"/>
            </a:avLst>
          </a:prstGeom>
          <a:solidFill>
            <a:srgbClr val="000000"/>
          </a:solidFill>
          <a:ln w="952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  Вечер</a:t>
            </a:r>
            <a:r>
              <a:rPr lang="ru-RU" sz="1600" dirty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, ночь, раннее утро </a:t>
            </a: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– </a:t>
            </a:r>
            <a:b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</a:b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  мало </a:t>
            </a:r>
            <a:r>
              <a:rPr lang="ru-RU" sz="1600" dirty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транспорта и </a:t>
            </a: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пешеходов, особенно </a:t>
            </a:r>
            <a:r>
              <a:rPr lang="ru-RU" sz="1600" dirty="0"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на периферийных улицах...</a:t>
            </a:r>
            <a:endParaRPr kumimoji="0" lang="ru-RU" sz="1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5436096" y="4132428"/>
            <a:ext cx="13990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173980" y="4110991"/>
            <a:ext cx="335280" cy="381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60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Команда и партнеры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68776" y="1232054"/>
            <a:ext cx="3714195" cy="147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ts val="300"/>
              </a:spcAft>
            </a:pPr>
            <a:r>
              <a:rPr lang="ru-RU" sz="1600" kern="1200" dirty="0" smtClean="0">
                <a:solidFill>
                  <a:prstClr val="white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Лещев </a:t>
            </a:r>
            <a:r>
              <a:rPr lang="ru-RU" sz="1600" kern="1200" dirty="0">
                <a:solidFill>
                  <a:prstClr val="white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Алексей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kern="1200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Arial" charset="0"/>
              </a:rPr>
              <a:t>ген. директор, </a:t>
            </a:r>
            <a:r>
              <a:rPr lang="ru-RU" kern="1200" dirty="0">
                <a:solidFill>
                  <a:schemeClr val="bg1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  <a:sym typeface="Arial" charset="0"/>
              </a:rPr>
              <a:t>основатель проекта</a:t>
            </a:r>
          </a:p>
          <a:p>
            <a:pPr>
              <a:spcBef>
                <a:spcPts val="200"/>
              </a:spcBef>
            </a:pP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Образование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: </a:t>
            </a:r>
            <a:r>
              <a:rPr lang="ru-RU" sz="900" kern="1200" dirty="0" err="1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ИжГТУ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 имени М.Т. Калашникова</a:t>
            </a:r>
            <a:b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</a:b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Инженер: "Вычислительные машины,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системы,</a:t>
            </a:r>
            <a:b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</a:b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комплексы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 сети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</a:t>
            </a:r>
          </a:p>
          <a:p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Опыт работы: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ООО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</a:t>
            </a:r>
            <a:r>
              <a:rPr lang="ru-RU" sz="900" kern="12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Мегасервис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 -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директор</a:t>
            </a:r>
            <a:b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</a:b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ФРОАО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</a:t>
            </a:r>
            <a:r>
              <a:rPr lang="ru-RU" sz="900" kern="12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Воткинскгаз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 - инженер-программист</a:t>
            </a:r>
          </a:p>
          <a:p>
            <a:pPr>
              <a:spcBef>
                <a:spcPts val="200"/>
              </a:spcBef>
            </a:pP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Специализация: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технологическое предпринимательство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23528" y="803715"/>
            <a:ext cx="403244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14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400" dirty="0" smtClean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БИЗНЕС</a:t>
            </a:r>
            <a:endParaRPr lang="ru-RU" sz="1400" dirty="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839164" y="1239674"/>
            <a:ext cx="3213162" cy="161326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ts val="300"/>
              </a:spcAft>
            </a:pPr>
            <a:r>
              <a:rPr lang="ru-RU" sz="1600" kern="1200" dirty="0" err="1" smtClean="0">
                <a:solidFill>
                  <a:prstClr val="white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Елькин</a:t>
            </a:r>
            <a:r>
              <a:rPr lang="ru-RU" sz="1600" kern="1200" dirty="0" smtClean="0">
                <a:solidFill>
                  <a:prstClr val="white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ru-RU" sz="1600" kern="1200" dirty="0">
                <a:solidFill>
                  <a:prstClr val="white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Виктор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kern="1200" dirty="0">
                <a:solidFill>
                  <a:schemeClr val="bg1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ф</a:t>
            </a:r>
            <a:r>
              <a:rPr lang="ru-RU" kern="1200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инансовый директор</a:t>
            </a:r>
          </a:p>
          <a:p>
            <a:pPr>
              <a:spcBef>
                <a:spcPts val="200"/>
              </a:spcBef>
            </a:pP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Высшее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экономическое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образование</a:t>
            </a:r>
            <a:endParaRPr lang="ru-RU" sz="900" kern="12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</a:endParaRPr>
          </a:p>
          <a:p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Президентская программа подготовки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управленческих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кадров (2006, </a:t>
            </a:r>
            <a:r>
              <a:rPr lang="ru-RU" sz="900" kern="1200" dirty="0" err="1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УдГУ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)</a:t>
            </a:r>
            <a:endParaRPr lang="ru-RU" sz="900" kern="12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</a:endParaRPr>
          </a:p>
          <a:p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Степень MBA (2012, HULT IBS, USA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)</a:t>
            </a:r>
          </a:p>
          <a:p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Опыт работы: ООО "</a:t>
            </a:r>
            <a:r>
              <a:rPr lang="ru-RU" sz="900" kern="12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Уралреммаш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 - директор</a:t>
            </a:r>
            <a:endParaRPr lang="ru-RU" sz="900" kern="12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</a:endParaRPr>
          </a:p>
          <a:p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Стажировка в </a:t>
            </a:r>
            <a:r>
              <a:rPr lang="ru-RU" sz="900" kern="1200" dirty="0" err="1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Alcatel-Lucent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 (2012, </a:t>
            </a:r>
            <a:r>
              <a:rPr lang="ru-RU" sz="900" kern="1200" dirty="0" err="1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Shanghai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, </a:t>
            </a:r>
            <a:r>
              <a:rPr lang="ru-RU" sz="900" kern="1200" dirty="0" err="1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China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Специализация: финансы,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маркетинг, управление</a:t>
            </a:r>
            <a:endParaRPr lang="ru-RU" sz="900" kern="12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3" t="4626" r="31013" b="19748"/>
          <a:stretch/>
        </p:blipFill>
        <p:spPr>
          <a:xfrm>
            <a:off x="5004048" y="1303491"/>
            <a:ext cx="826685" cy="11160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5" name="Прямоугольник 14"/>
          <p:cNvSpPr/>
          <p:nvPr/>
        </p:nvSpPr>
        <p:spPr>
          <a:xfrm>
            <a:off x="323528" y="2924944"/>
            <a:ext cx="494415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 sz="1600" dirty="0" smtClean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400" dirty="0" smtClean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НИОКР</a:t>
            </a:r>
            <a:endParaRPr lang="ru-RU" sz="1400" dirty="0"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52000" y="3234493"/>
            <a:ext cx="8640000" cy="0"/>
          </a:xfrm>
          <a:prstGeom prst="line">
            <a:avLst/>
          </a:prstGeom>
          <a:noFill/>
          <a:ln w="0" cap="flat" cmpd="sng" algn="ctr">
            <a:solidFill>
              <a:schemeClr val="tx1">
                <a:lumMod val="65000"/>
                <a:lumOff val="35000"/>
                <a:alpha val="85000"/>
              </a:schemeClr>
            </a:solidFill>
            <a:prstDash val="solid"/>
          </a:ln>
          <a:effectLst/>
        </p:spPr>
      </p:cxnSp>
      <p:sp>
        <p:nvSpPr>
          <p:cNvPr id="17" name="Прямоугольник 16"/>
          <p:cNvSpPr/>
          <p:nvPr/>
        </p:nvSpPr>
        <p:spPr>
          <a:xfrm>
            <a:off x="1268777" y="3387853"/>
            <a:ext cx="3456384" cy="147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ts val="300"/>
              </a:spcAft>
              <a:defRPr/>
            </a:pPr>
            <a:r>
              <a:rPr lang="ru-RU" sz="1600" kern="1200" dirty="0" smtClean="0">
                <a:solidFill>
                  <a:prstClr val="white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Любимов </a:t>
            </a:r>
            <a:r>
              <a:rPr lang="ru-RU" sz="1600" kern="1200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Алексей</a:t>
            </a:r>
            <a:endParaRPr lang="ru-RU" sz="1600" kern="1200" dirty="0">
              <a:solidFill>
                <a:prstClr val="white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kern="1200" dirty="0">
                <a:solidFill>
                  <a:schemeClr val="bg1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</a:t>
            </a:r>
            <a:r>
              <a:rPr lang="ru-RU" kern="1200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истемный аналитик</a:t>
            </a:r>
            <a:endParaRPr lang="ru-RU" kern="1200" dirty="0">
              <a:solidFill>
                <a:schemeClr val="bg1"/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</a:endParaRPr>
          </a:p>
          <a:p>
            <a:pPr>
              <a:spcBef>
                <a:spcPts val="200"/>
              </a:spcBef>
              <a:defRPr/>
            </a:pP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Образование: </a:t>
            </a:r>
            <a:r>
              <a:rPr lang="ru-RU" sz="900" kern="12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УдГУ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 </a:t>
            </a:r>
            <a:b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</a:b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Магистр: "Прикладная информатика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в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экономике«</a:t>
            </a:r>
          </a:p>
          <a:p>
            <a:pPr>
              <a:defRPr/>
            </a:pP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Опыт работы: ОАО "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Каравай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 - конфигурационный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менеджер, ОАО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</a:t>
            </a:r>
            <a:r>
              <a:rPr lang="ru-RU" sz="900" kern="1200" dirty="0" err="1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Воткинский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 завод" - аналитик-программист</a:t>
            </a:r>
          </a:p>
          <a:p>
            <a:pPr>
              <a:spcBef>
                <a:spcPts val="200"/>
              </a:spcBef>
              <a:defRPr/>
            </a:pP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Специализация: проектирование информационных систем, разработка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 внедрение программного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обеспечения, БД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4" y="3455741"/>
            <a:ext cx="823825" cy="105920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446602"/>
            <a:ext cx="816857" cy="108914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3" y="1289888"/>
            <a:ext cx="816857" cy="1048547"/>
          </a:xfrm>
          <a:prstGeom prst="rect">
            <a:avLst/>
          </a:prstGeom>
          <a:effectLst>
            <a:glow>
              <a:schemeClr val="accent1"/>
            </a:glow>
            <a:reflection stA="98000" endPos="0" dist="50800" dir="5400000" sy="-100000" algn="bl" rotWithShape="0"/>
            <a:softEdge rad="254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17072"/>
          <a:stretch/>
        </p:blipFill>
        <p:spPr>
          <a:xfrm>
            <a:off x="451281" y="5075941"/>
            <a:ext cx="814442" cy="108735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5" name="Прямоугольник 24"/>
          <p:cNvSpPr/>
          <p:nvPr/>
        </p:nvSpPr>
        <p:spPr>
          <a:xfrm>
            <a:off x="1268781" y="5004274"/>
            <a:ext cx="3714190" cy="1574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kern="1200" dirty="0" err="1" smtClean="0">
                <a:solidFill>
                  <a:prstClr val="white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Окунцев</a:t>
            </a:r>
            <a:r>
              <a:rPr lang="ru-RU" sz="1600" kern="1200" dirty="0" smtClean="0">
                <a:solidFill>
                  <a:prstClr val="white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Серг</a:t>
            </a:r>
            <a:r>
              <a:rPr lang="ru-RU" sz="1600" kern="1200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ей</a:t>
            </a:r>
            <a:endParaRPr lang="ru-RU" sz="1600" kern="1200" dirty="0">
              <a:solidFill>
                <a:prstClr val="white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kern="1200" dirty="0">
                <a:solidFill>
                  <a:schemeClr val="bg1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</a:t>
            </a:r>
            <a:r>
              <a:rPr lang="ru-RU" kern="1200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нженер программист</a:t>
            </a:r>
            <a:endParaRPr lang="ru-RU" kern="1200" dirty="0">
              <a:solidFill>
                <a:schemeClr val="bg1"/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</a:endParaRPr>
          </a:p>
          <a:p>
            <a:pPr>
              <a:spcBef>
                <a:spcPts val="200"/>
              </a:spcBef>
              <a:defRPr/>
            </a:pP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Образование: </a:t>
            </a:r>
            <a:r>
              <a:rPr lang="ru-RU" sz="900" kern="1200" dirty="0" err="1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ИжГТУ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 имени М.Т. Калашникова</a:t>
            </a:r>
            <a:b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</a:b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Инженер: "Вычислительные машины, системы,</a:t>
            </a:r>
            <a:b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</a:b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комплексы и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сети"</a:t>
            </a:r>
          </a:p>
          <a:p>
            <a:pPr>
              <a:defRPr/>
            </a:pP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Опыт работы: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ООО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Альфа-Интегратор-</a:t>
            </a:r>
            <a:r>
              <a:rPr lang="ru-RU" sz="900" kern="1200" dirty="0" err="1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Инфоэнерго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- программист,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ООО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"НПП </a:t>
            </a:r>
            <a:r>
              <a:rPr lang="ru-RU" sz="900" kern="12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Адвент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 - программист</a:t>
            </a:r>
          </a:p>
          <a:p>
            <a:pPr>
              <a:spcBef>
                <a:spcPts val="200"/>
              </a:spcBef>
              <a:defRPr/>
            </a:pP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Специализация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: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IT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технологии, проектирование, разработка</a:t>
            </a:r>
            <a:b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</a:b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внедрение программного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обеспечения, БД</a:t>
            </a:r>
            <a:endParaRPr lang="ru-RU" sz="900" kern="1200" dirty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5839163" y="3387853"/>
            <a:ext cx="3069626" cy="1613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ts val="300"/>
              </a:spcAft>
              <a:defRPr/>
            </a:pPr>
            <a:r>
              <a:rPr lang="ru-RU" sz="1600" kern="1200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  <a:sym typeface="Arial" charset="0"/>
                <a:rtl val="0"/>
              </a:rPr>
              <a:t>Раскин Павел</a:t>
            </a:r>
            <a:endParaRPr lang="ru-RU" sz="1600" kern="1200" dirty="0" smtClean="0">
              <a:solidFill>
                <a:prstClr val="white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kern="1200" dirty="0" smtClean="0">
                <a:solidFill>
                  <a:schemeClr val="bg1"/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научный сотрудник</a:t>
            </a:r>
          </a:p>
          <a:p>
            <a:pPr>
              <a:spcBef>
                <a:spcPts val="200"/>
              </a:spcBef>
              <a:defRPr/>
            </a:pP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Кандидат технических наук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по специальности "Автоматизация и управление</a:t>
            </a:r>
          </a:p>
          <a:p>
            <a:pPr>
              <a:defRPr/>
            </a:pP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технологическими процессами и производствами"</a:t>
            </a:r>
            <a:endParaRPr lang="ru-RU" sz="900" kern="1200" dirty="0" smtClean="0">
              <a:solidFill>
                <a:schemeClr val="bg1">
                  <a:lumMod val="75000"/>
                </a:schemeClr>
              </a:solidFill>
              <a:latin typeface="Helvetica" panose="020B0604020202020204" pitchFamily="34" charset="0"/>
              <a:ea typeface="Times New Roman"/>
              <a:cs typeface="Helvetica" panose="020B0604020202020204" pitchFamily="34" charset="0"/>
            </a:endParaRPr>
          </a:p>
          <a:p>
            <a:pPr>
              <a:defRPr/>
            </a:pP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Опыт работы:  ФГБОУ ВО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</a:t>
            </a:r>
            <a:r>
              <a:rPr lang="ru-RU" sz="900" kern="12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УдГУ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-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 доцент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/>
            </a:r>
            <a:b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</a:b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ФГБОУ ВО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</a:t>
            </a:r>
            <a:r>
              <a:rPr lang="ru-RU" sz="900" kern="1200" dirty="0" err="1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ИжГТУ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",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-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инженер-программист</a:t>
            </a:r>
          </a:p>
          <a:p>
            <a:pPr>
              <a:spcBef>
                <a:spcPts val="200"/>
              </a:spcBef>
              <a:defRPr/>
            </a:pP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Специализация: автоматизация </a:t>
            </a:r>
            <a:r>
              <a:rPr lang="ru-RU" sz="900" kern="12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и управление технологическими процессами </a:t>
            </a:r>
            <a:r>
              <a:rPr lang="ru-RU" sz="900" kern="1200" dirty="0" smtClean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ea typeface="Times New Roman"/>
                <a:cs typeface="Helvetica" panose="020B0604020202020204" pitchFamily="34" charset="0"/>
              </a:rPr>
              <a:t>в машиностроении</a:t>
            </a: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252000" y="1106456"/>
            <a:ext cx="8640000" cy="0"/>
          </a:xfrm>
          <a:prstGeom prst="line">
            <a:avLst/>
          </a:prstGeom>
          <a:noFill/>
          <a:ln w="0" cap="flat" cmpd="sng" algn="ctr">
            <a:solidFill>
              <a:schemeClr val="tx1">
                <a:lumMod val="65000"/>
                <a:lumOff val="35000"/>
                <a:alpha val="85000"/>
              </a:scheme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14926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307506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kern="1200" spc="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ДОПОЛНИТЕЛЬНЫЕ МАТЕРИАЛЫ</a:t>
            </a:r>
            <a:endParaRPr lang="ru-RU" sz="3200" kern="1200" spc="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8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126000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П</a:t>
            </a: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исьмо </a:t>
            </a: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о содействии </a:t>
            </a: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проекту</a:t>
            </a:r>
            <a:b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</a:b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правительством </a:t>
            </a: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Удмуртской Республики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65" y="1196752"/>
            <a:ext cx="3875471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spc="-5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Протокол о намерениях реализации пилотного проекта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2333784" y="908720"/>
            <a:ext cx="4476432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1260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Письмо </a:t>
            </a:r>
            <a:r>
              <a:rPr lang="ru-RU" sz="28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заинтересованности </a:t>
            </a:r>
            <a:r>
              <a:rPr lang="ru-RU" sz="28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ПАО «Ростелеком» в </a:t>
            </a:r>
            <a:r>
              <a:rPr lang="ru-RU" sz="28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использовании</a:t>
            </a:r>
            <a:r>
              <a:rPr lang="en-US" sz="28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ru-RU" sz="28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решения </a:t>
            </a:r>
            <a:r>
              <a:rPr lang="ru-RU" sz="28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при </a:t>
            </a:r>
            <a:r>
              <a:rPr lang="ru-RU" sz="28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реализации</a:t>
            </a:r>
            <a:r>
              <a:rPr lang="en-US" sz="28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ru-RU" sz="2800" dirty="0" err="1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энергосервисных</a:t>
            </a:r>
            <a:r>
              <a:rPr lang="ru-RU" sz="28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ru-RU" sz="28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проектов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0"/>
          <a:stretch/>
        </p:blipFill>
        <p:spPr>
          <a:xfrm>
            <a:off x="1711313" y="1457904"/>
            <a:ext cx="5721374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4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t="21651"/>
          <a:stretch/>
        </p:blipFill>
        <p:spPr>
          <a:xfrm>
            <a:off x="0" y="1484784"/>
            <a:ext cx="9144000" cy="53732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126006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Заказчику: показываем </a:t>
            </a:r>
            <a:r>
              <a:rPr lang="ru-RU" sz="2800" kern="1200" dirty="0" err="1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энергозатраты</a:t>
            </a: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на освещение с разными типами светильников и с системой контроля-управления освещением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t="20601"/>
          <a:stretch/>
        </p:blipFill>
        <p:spPr>
          <a:xfrm>
            <a:off x="0" y="1412776"/>
            <a:ext cx="9144000" cy="544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0" y="126006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Заказчику: показываем ежегодные затраты на электроэнергию до и после реконструкции системы освещения улично-дорожной сети *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t="25850" b="19550"/>
          <a:stretch/>
        </p:blipFill>
        <p:spPr>
          <a:xfrm>
            <a:off x="0" y="1772816"/>
            <a:ext cx="9144000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spc="-2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Заказчику: показываем срок окупаемости </a:t>
            </a:r>
            <a:r>
              <a:rPr lang="ru-RU" sz="2800" kern="1200" spc="-2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комплекса - </a:t>
            </a:r>
            <a:endParaRPr lang="ru-RU" sz="2800" kern="1200" spc="-2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15616" y="5951021"/>
            <a:ext cx="712879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1200" dirty="0">
                <a:solidFill>
                  <a:srgbClr val="FF575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US" sz="1800" kern="1200" dirty="0">
                <a:solidFill>
                  <a:srgbClr val="FF575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1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Расчет </a:t>
            </a:r>
            <a:r>
              <a:rPr lang="ru-RU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приведен для города численностью 100 тыс. </a:t>
            </a:r>
            <a:r>
              <a:rPr lang="ru-RU" sz="1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человек,</a:t>
            </a:r>
          </a:p>
          <a:p>
            <a:r>
              <a:rPr lang="ru-RU" sz="1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</a:t>
            </a:r>
            <a:r>
              <a:rPr lang="ru-RU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для случая реконструкции существующей системы </a:t>
            </a:r>
            <a:r>
              <a:rPr lang="ru-RU" sz="1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освещения</a:t>
            </a:r>
            <a:endParaRPr lang="ru-RU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673139"/>
            <a:ext cx="9144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Система управления-контроля уличной освещенностью со светодиодными </a:t>
            </a:r>
            <a:r>
              <a:rPr lang="ru-RU" sz="2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светильниками</a:t>
            </a:r>
            <a:r>
              <a:rPr lang="en-US" sz="2000" kern="1200" dirty="0">
                <a:solidFill>
                  <a:srgbClr val="FF575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kern="1200" dirty="0">
                <a:solidFill>
                  <a:srgbClr val="FF575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endParaRPr lang="ru-RU" sz="2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54"/>
          <p:cNvPicPr preferRelativeResize="0"/>
          <p:nvPr/>
        </p:nvPicPr>
        <p:blipFill rotWithShape="1">
          <a:blip r:embed="rId3">
            <a:alphaModFix/>
          </a:blip>
          <a:srcRect t="9722"/>
          <a:stretch/>
        </p:blipFill>
        <p:spPr>
          <a:xfrm>
            <a:off x="665820" y="1412776"/>
            <a:ext cx="7812360" cy="50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Технология</a:t>
            </a:r>
            <a:endParaRPr lang="ru-RU" sz="2800" kern="1200" dirty="0">
              <a:solidFill>
                <a:schemeClr val="bg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" y="603061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... </a:t>
            </a:r>
            <a:r>
              <a:rPr lang="ru-RU" sz="2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и Это </a:t>
            </a:r>
            <a:r>
              <a:rPr lang="ru-RU" sz="2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работает</a:t>
            </a:r>
            <a:endParaRPr lang="ru-RU" sz="2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59"/>
          <p:cNvPicPr preferRelativeResize="0"/>
          <p:nvPr/>
        </p:nvPicPr>
        <p:blipFill rotWithShape="1">
          <a:blip r:embed="rId3">
            <a:alphaModFix/>
          </a:blip>
          <a:srcRect t="27950"/>
          <a:stretch/>
        </p:blipFill>
        <p:spPr>
          <a:xfrm>
            <a:off x="0" y="1916839"/>
            <a:ext cx="9144000" cy="49411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...</a:t>
            </a:r>
            <a:r>
              <a:rPr lang="en-US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и Это работает</a:t>
            </a:r>
            <a:endParaRPr lang="ru-RU" sz="2800" kern="1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83568" y="705181"/>
            <a:ext cx="669674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А</a:t>
            </a:r>
            <a:r>
              <a:rPr lang="ru-R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втоматическое, ручное управление уличным освещением</a:t>
            </a: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</a:t>
            </a:r>
            <a:r>
              <a:rPr lang="ru-R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бор данных о состоянии оборудования, </a:t>
            </a:r>
            <a:r>
              <a:rPr lang="ru-RU" sz="1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расходе электроэнергии</a:t>
            </a:r>
            <a:endParaRPr lang="ru-RU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1600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</a:t>
            </a:r>
            <a:r>
              <a:rPr lang="ru-RU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бработка и анализ накопленных данных</a:t>
            </a:r>
          </a:p>
        </p:txBody>
      </p:sp>
      <p:sp>
        <p:nvSpPr>
          <p:cNvPr id="5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С такой «эффективностью» сталкиваются</a:t>
            </a:r>
            <a:endParaRPr lang="ru-RU" sz="2800" kern="1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01" y="1196976"/>
            <a:ext cx="5573713" cy="557212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5940311" y="979639"/>
            <a:ext cx="3024187" cy="865188"/>
          </a:xfrm>
          <a:prstGeom prst="wedgeRectCallout">
            <a:avLst>
              <a:gd name="adj1" fmla="val -51375"/>
              <a:gd name="adj2" fmla="val 121639"/>
            </a:avLst>
          </a:prstGeom>
          <a:solidFill>
            <a:srgbClr val="000000"/>
          </a:solidFill>
          <a:ln w="952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Администрации муниципальных образований, ТСЖ, управляющие компании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 charset="0"/>
            </a:endParaRPr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179338" y="991196"/>
            <a:ext cx="3384550" cy="709613"/>
          </a:xfrm>
          <a:prstGeom prst="wedgeRectCallout">
            <a:avLst>
              <a:gd name="adj1" fmla="val 44755"/>
              <a:gd name="adj2" fmla="val 116069"/>
            </a:avLst>
          </a:prstGeom>
          <a:solidFill>
            <a:srgbClr val="000000"/>
          </a:solidFill>
          <a:ln w="952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Предприятия </a:t>
            </a: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со значительными </a:t>
            </a:r>
            <a:r>
              <a:rPr kumimoji="0" lang="ru-RU" sz="16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открытыми </a:t>
            </a: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площадями</a:t>
            </a: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179338" y="5949286"/>
            <a:ext cx="3267709" cy="595313"/>
          </a:xfrm>
          <a:prstGeom prst="wedgeRectCallout">
            <a:avLst>
              <a:gd name="adj1" fmla="val 45222"/>
              <a:gd name="adj2" fmla="val -109801"/>
            </a:avLst>
          </a:prstGeom>
          <a:solidFill>
            <a:srgbClr val="000000"/>
          </a:solidFill>
          <a:ln w="9525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355600" marR="0" lvl="0" indent="-35560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Дороги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 charset="0"/>
              </a:rPr>
              <a:t>федерального значения</a:t>
            </a:r>
          </a:p>
        </p:txBody>
      </p:sp>
      <p:sp>
        <p:nvSpPr>
          <p:cNvPr id="7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34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69"/>
          <p:cNvPicPr preferRelativeResize="0"/>
          <p:nvPr/>
        </p:nvPicPr>
        <p:blipFill rotWithShape="1">
          <a:blip r:embed="rId3">
            <a:alphaModFix/>
          </a:blip>
          <a:srcRect t="21651"/>
          <a:stretch/>
        </p:blipFill>
        <p:spPr>
          <a:xfrm>
            <a:off x="0" y="1484784"/>
            <a:ext cx="9144000" cy="53732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... и масштабируется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" y="603055"/>
            <a:ext cx="91440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концепция </a:t>
            </a:r>
            <a:r>
              <a:rPr lang="ru-RU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LightNet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road</a:t>
            </a:r>
            <a:r>
              <a:rPr lang="ru-RU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system</a:t>
            </a:r>
          </a:p>
          <a:p>
            <a:pPr algn="ctr">
              <a:spcBef>
                <a:spcPts val="600"/>
              </a:spcBef>
            </a:pPr>
            <a:r>
              <a:rPr lang="ru-RU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система распределенной сети управления дорожным освещением</a:t>
            </a:r>
          </a:p>
        </p:txBody>
      </p:sp>
      <p:sp>
        <p:nvSpPr>
          <p:cNvPr id="6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Конкуренты</a:t>
            </a:r>
            <a:r>
              <a:rPr lang="en-US" sz="105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24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*</a:t>
            </a:r>
            <a:endParaRPr lang="ru-RU" sz="2400" kern="1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09948"/>
              </p:ext>
            </p:extLst>
          </p:nvPr>
        </p:nvGraphicFramePr>
        <p:xfrm>
          <a:off x="179512" y="764704"/>
          <a:ext cx="8770666" cy="5004272"/>
        </p:xfrm>
        <a:graphic>
          <a:graphicData uri="http://schemas.openxmlformats.org/drawingml/2006/table">
            <a:tbl>
              <a:tblPr>
                <a:solidFill>
                  <a:srgbClr val="008080"/>
                </a:solidFill>
              </a:tblPr>
              <a:tblGrid>
                <a:gridCol w="3311816">
                  <a:extLst>
                    <a:ext uri="{9D8B030D-6E8A-4147-A177-3AD203B41FA5}">
                      <a16:colId xmlns:a16="http://schemas.microsoft.com/office/drawing/2014/main" xmlns="" val="3296082987"/>
                    </a:ext>
                  </a:extLst>
                </a:gridCol>
                <a:gridCol w="3010850">
                  <a:extLst>
                    <a:ext uri="{9D8B030D-6E8A-4147-A177-3AD203B41FA5}">
                      <a16:colId xmlns:a16="http://schemas.microsoft.com/office/drawing/2014/main" xmlns="" val="30971064"/>
                    </a:ext>
                  </a:extLst>
                </a:gridCol>
                <a:gridCol w="2448000">
                  <a:extLst>
                    <a:ext uri="{9D8B030D-6E8A-4147-A177-3AD203B41FA5}">
                      <a16:colId xmlns:a16="http://schemas.microsoft.com/office/drawing/2014/main" xmlns="" val="221546642"/>
                    </a:ext>
                  </a:extLst>
                </a:gridCol>
              </a:tblGrid>
              <a:tr h="44259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Характеристика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Параметры нашей системы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Параметры системы</a:t>
                      </a:r>
                      <a:b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Tvilight (</a:t>
                      </a:r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Нидерланды)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9837769"/>
                  </a:ext>
                </a:extLst>
              </a:tr>
              <a:tr h="144068"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900" b="0" i="0" u="none" strike="noStrike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Потребительские характеристики</a:t>
                      </a:r>
                    </a:p>
                  </a:txBody>
                  <a:tcPr marL="54000" marR="54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7823365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Детектирование скорости объекта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1 - 5,8 км/час </a:t>
                      </a: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(пешеход) </a:t>
                      </a:r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/>
                      </a:r>
                      <a:b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5,8 - 200 км/час </a:t>
                      </a: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(транспорт)</a:t>
                      </a:r>
                      <a:endParaRPr lang="ru-RU" sz="8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4 - 120 км/час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5911184"/>
                  </a:ext>
                </a:extLst>
              </a:tr>
              <a:tr h="46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Размер светового пятна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от 1 </a:t>
                      </a:r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и более соседних </a:t>
                      </a: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столбов. Размер </a:t>
                      </a:r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пятна определяется динамически в зависимости </a:t>
                      </a: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от максимальной </a:t>
                      </a:r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скорости движущегося объекта среди потока объектов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от </a:t>
                      </a:r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 до 10 соседних столбов в зависимости от вида объекта </a:t>
                      </a: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движения. Размер </a:t>
                      </a:r>
                      <a:r>
                        <a:rPr lang="ru-RU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пятна программируется при настройке системы.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5852731"/>
                  </a:ext>
                </a:extLst>
              </a:tr>
              <a:tr h="41234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800" b="0" i="0" u="none" strike="noStrike" kern="0" spc="-5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Автоматическая настройка/корректировка режимов работы каждого светильника в зависимости от меняющихся интенсивности и скоростей передвижения объектов в зоне светильника за запрограммированный интервал времени</a:t>
                      </a:r>
                      <a:endParaRPr lang="ru-RU" sz="800" b="0" i="0" u="none" strike="noStrike" kern="0" spc="-50" baseline="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  <a:endParaRPr lang="ru-RU" sz="8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  <a:endParaRPr lang="ru-RU" sz="8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5497420"/>
                  </a:ext>
                </a:extLst>
              </a:tr>
              <a:tr h="28470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800" b="0" i="0" u="none" strike="noStrike" kern="0" spc="-5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Динамическая подстройка протяженности/ конфигурации локального светового пятна, сопровождающего движущийся объект в зависимости от его скорости (с учётом погодных условий, естественной освещённости)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  <a:endParaRPr lang="ru-RU" sz="8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  <a:endParaRPr lang="ru-RU" sz="8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6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800" b="0" i="0" u="none" strike="noStrike" kern="0" spc="-5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Протоколирование параметров работы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Сохранение потреблённой энергии светильником в разрезе режимов/уровня освещения. Сохранение количества срабатываний датчиков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Сохранение потреблённой энергии каждые 15 минут. Сохранение в реальном времени параметров потребляемого тока, напряжения, мощности (опционально)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20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800" b="0" i="0" u="none" strike="noStrike" kern="0" spc="-5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Динамическая подстройка протяженности/ конфигурации локального светового пятна, сопровождающего движущийся объект в зависимости от его скорости и нахождения вблизи детектируемого участка объектов, имеющих разные нормы освещённости (пешеходный переход, места остановок маршрутных транспортных средств, тоннель и пр.)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  <a:endParaRPr lang="ru-RU" sz="8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  <a:endParaRPr lang="ru-RU" sz="800" b="0" i="0" u="none" strike="noStrike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8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800" b="0" i="0" u="none" strike="noStrike" kern="0" spc="-5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Условия эксплуатации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Температура -40C до +70C</a:t>
                      </a:r>
                      <a:b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Влажность 20% до 90%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Температура -20C до +70C</a:t>
                      </a:r>
                      <a:b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Влажность 20% до 90%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l" fontAlgn="ctr"/>
                      <a:r>
                        <a:rPr lang="ru-RU" sz="800" b="0" i="0" u="none" strike="noStrike" kern="0" spc="-5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Интеграция с платформой 1С:Предприятие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Да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Нет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4261747"/>
                  </a:ext>
                </a:extLst>
              </a:tr>
              <a:tr h="193254">
                <a:tc gridSpan="3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ru-RU" sz="9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Основные характеристики датчиков/детекторов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4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800" b="0" i="0" u="none" strike="noStrike" kern="0" spc="-5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Физический принцип работы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СВЧ-доплеровский датчик движения ближнего действия с цифровой обработкой полезного сигнала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Отслеживание уровня ИК-излучения в поле зрения  пироэлектрического датчика.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400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algn="l" fontAlgn="ctr"/>
                      <a:r>
                        <a:rPr lang="ru-RU" sz="800" b="0" i="0" u="none" strike="noStrike" kern="0" spc="-50" baseline="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Параметры датчика</a:t>
                      </a:r>
                    </a:p>
                  </a:txBody>
                  <a:tcPr marL="54000" marR="54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Угол обзора каждого датчика в диапазоне от 12</a:t>
                      </a:r>
                      <a:r>
                        <a:rPr lang="ru-RU" sz="8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до 360</a:t>
                      </a:r>
                      <a:r>
                        <a:rPr lang="ru-RU" sz="800" b="0" i="0" u="none" strike="noStrike" baseline="30000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 - определяется набором СВЧ-модулей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Суммарный угол ≥ 270 °</a:t>
                      </a:r>
                      <a:b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ru-RU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(зависит от диаметра столба)</a:t>
                      </a:r>
                    </a:p>
                  </a:txBody>
                  <a:tcPr marL="7620" marR="7620" marT="7620" marB="0" anchor="ctr">
                    <a:lnL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107504" y="5805264"/>
            <a:ext cx="9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675" indent="-61913"/>
            <a:r>
              <a:rPr lang="en-US" sz="800" kern="1200" dirty="0" smtClean="0">
                <a:solidFill>
                  <a:srgbClr val="FF575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 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Сравнение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параметров приведено с наиболее 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близким решением Tvilight (Нидерланды),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т.к. 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на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сегодня это единственная, реализованная 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система, которая имеет возможность изменять яркость светильников по наличию участников движения (и для транспорта,  и для пешеходов) улично-дорожной сети.</a:t>
            </a:r>
            <a:b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Цена/стоимость решения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Tvilight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находится в диапазоне от 5 800 до 8 600 руб. (за один прибор на осветительной опоре, подключенный к диспетчерскому пункту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  <a:b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Цена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выведена на основании: заявленной средней экономии 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энергии (см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предыдущий слайд),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стоимости электроэнергии в 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Нидерландах</a:t>
            </a:r>
            <a:b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(см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.: http://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riarating.ru/infografika/20170627/630066493.html),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мощности светодиодного светильника от 0,1 до 0,15 кВт, заявления лидера проекта системы Tvilight о том, что срок окупаемости системы 3 - 4 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года (см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видео: https://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yadi.sk/i/19Fu65PkmXhUf) и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на основании того, что часы горения наружного освещения за год составляют: 4 016 час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см</a:t>
            </a:r>
            <a:r>
              <a:rPr lang="ru-RU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годовой отчет АО "Мосгорсвет" за 2016г.: https://</a:t>
            </a:r>
            <a:r>
              <a:rPr lang="ru-RU" sz="800" dirty="0" smtClean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yadi.sk/i/EmRmsVXU3NmRAn) </a:t>
            </a:r>
            <a:endParaRPr lang="ru-RU" sz="8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7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Мы предлагаем решение</a:t>
            </a:r>
            <a:endParaRPr lang="ru-RU" sz="2800" kern="1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" y="603061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Максимальный свет в нужное время, в нужном месте</a:t>
            </a:r>
          </a:p>
        </p:txBody>
      </p:sp>
      <p:pic>
        <p:nvPicPr>
          <p:cNvPr id="3" name="Road_DivX_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7379" y="1033948"/>
            <a:ext cx="6649242" cy="5319778"/>
          </a:xfrm>
          <a:prstGeom prst="rect">
            <a:avLst/>
          </a:prstGeom>
        </p:spPr>
      </p:pic>
      <p:sp>
        <p:nvSpPr>
          <p:cNvPr id="6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1"/>
          <p:cNvSpPr txBox="1">
            <a:spLocks/>
          </p:cNvSpPr>
          <p:nvPr/>
        </p:nvSpPr>
        <p:spPr>
          <a:xfrm>
            <a:off x="2514600" y="64752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</a:t>
            </a:r>
            <a:r>
              <a:rPr lang="nl-NL" dirty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ireen light systems(c) 2017</a:t>
            </a:r>
            <a:endParaRPr lang="nl-NL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Прямоугольник 4"/>
          <p:cNvSpPr>
            <a:spLocks noChangeArrowheads="1"/>
          </p:cNvSpPr>
          <p:nvPr/>
        </p:nvSpPr>
        <p:spPr bwMode="auto">
          <a:xfrm>
            <a:off x="1763688" y="1250589"/>
            <a:ext cx="18934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Беспроводная связь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102445" y="1422037"/>
            <a:ext cx="648477" cy="0"/>
          </a:xfrm>
          <a:prstGeom prst="line">
            <a:avLst/>
          </a:prstGeom>
          <a:noFill/>
          <a:ln w="19050" cap="flat" cmpd="sng" algn="ctr">
            <a:solidFill>
              <a:srgbClr val="1F497D">
                <a:lumMod val="40000"/>
                <a:lumOff val="60000"/>
              </a:srgbClr>
            </a:solidFill>
            <a:prstDash val="lgDash"/>
          </a:ln>
          <a:effectLst/>
        </p:spPr>
      </p:cxnSp>
      <p:sp>
        <p:nvSpPr>
          <p:cNvPr id="8" name="Прямоугольник 3"/>
          <p:cNvSpPr>
            <a:spLocks noChangeArrowheads="1"/>
          </p:cNvSpPr>
          <p:nvPr/>
        </p:nvSpPr>
        <p:spPr bwMode="auto">
          <a:xfrm>
            <a:off x="1763688" y="1610971"/>
            <a:ext cx="33505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rPr>
              <a:t>Зона действия мониторинга объектов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102445" y="1764860"/>
            <a:ext cx="648675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ysDot"/>
          </a:ln>
          <a:effectLst/>
        </p:spPr>
      </p:cxnSp>
      <p:pic>
        <p:nvPicPr>
          <p:cNvPr id="10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9338" r="2695" b="4704"/>
          <a:stretch>
            <a:fillRect/>
          </a:stretch>
        </p:blipFill>
        <p:spPr bwMode="auto">
          <a:xfrm>
            <a:off x="494674" y="1893572"/>
            <a:ext cx="8154651" cy="489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Прямая со стрелкой 10"/>
          <p:cNvCxnSpPr/>
          <p:nvPr/>
        </p:nvCxnSpPr>
        <p:spPr>
          <a:xfrm flipV="1">
            <a:off x="1173163" y="5229225"/>
            <a:ext cx="446087" cy="215900"/>
          </a:xfrm>
          <a:prstGeom prst="straightConnector1">
            <a:avLst/>
          </a:prstGeom>
          <a:noFill/>
          <a:ln w="25400" cap="flat" cmpd="sng" algn="ctr">
            <a:solidFill>
              <a:srgbClr val="1F497D"/>
            </a:solidFill>
            <a:prstDash val="solid"/>
            <a:tailEnd type="arrow"/>
          </a:ln>
          <a:effectLst/>
        </p:spPr>
      </p:cxnSp>
      <p:sp>
        <p:nvSpPr>
          <p:cNvPr id="12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Мы предлагаем решение</a:t>
            </a:r>
            <a:endParaRPr lang="ru-RU" sz="2800" kern="1200" dirty="0">
              <a:solidFill>
                <a:srgbClr val="FFC00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" y="603061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Максимальный свет в нужное время, в нужном месте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Преимущества</a:t>
            </a:r>
            <a:endParaRPr lang="ru-RU" sz="2800" kern="1200" dirty="0">
              <a:solidFill>
                <a:schemeClr val="bg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465" y="1052736"/>
            <a:ext cx="9144000" cy="5198857"/>
          </a:xfrm>
          <a:prstGeom prst="rect">
            <a:avLst/>
          </a:prstGeom>
        </p:spPr>
        <p:txBody>
          <a:bodyPr wrap="square" lIns="0" tIns="34289" rIns="360000" bIns="34289">
            <a:spAutoFit/>
          </a:bodyPr>
          <a:lstStyle/>
          <a:p>
            <a:pPr marL="540000" algn="just" defTabSz="663575"/>
            <a:r>
              <a:rPr lang="ru-RU" sz="17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ротяженность </a:t>
            </a:r>
            <a:r>
              <a:rPr lang="ru-RU" sz="1700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светового пятна (максимально освещённого  участка дороги) определяется 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динамически в зависимости от </a:t>
            </a:r>
            <a:r>
              <a:rPr lang="ru-RU" sz="1700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максимальной скорости движущегося транспортного средства среди потока транспорта на текущем участке дороги в текущий момент 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времени:</a:t>
            </a:r>
            <a:endParaRPr lang="ru-RU" sz="1700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987425" indent="-182563" defTabSz="663575"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обеспечивает безопасность (при превышении ограничений </a:t>
            </a:r>
            <a:r>
              <a:rPr lang="ru-RU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максимальной </a:t>
            </a:r>
            <a: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скорости для участка дороги, как злостными нарушителями, так и спецтранспортом: скорая помощь, пожарная машина и т.п.)</a:t>
            </a:r>
            <a:endParaRPr lang="ru-RU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987425" indent="-182563" defTabSz="663575">
              <a:buFont typeface="Wingdings" panose="05000000000000000000" pitchFamily="2" charset="2"/>
              <a:buChar char="ü"/>
            </a:pPr>
            <a: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увеличивает энергоэффективность (при скорости транспорта </a:t>
            </a:r>
            <a:r>
              <a:rPr lang="ru-RU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ниже </a:t>
            </a:r>
            <a: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максимально ограниченной скорости </a:t>
            </a:r>
            <a:r>
              <a:rPr lang="ru-RU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для участка дороги)</a:t>
            </a:r>
          </a:p>
          <a:p>
            <a:pPr marL="540000" defTabSz="663575"/>
            <a:endParaRPr lang="ru-RU" sz="2000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540000" defTabSz="663575"/>
            <a:r>
              <a:rPr lang="ru-RU" sz="17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Н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езависимое </a:t>
            </a:r>
            <a:r>
              <a:rPr lang="ru-RU" sz="1700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формирование световых пятен в случае использования раздельного освещения (2-х 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светильников</a:t>
            </a:r>
            <a:r>
              <a:rPr lang="en-US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на опоре) </a:t>
            </a:r>
            <a:r>
              <a:rPr lang="ru-RU" sz="1700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для дорожного полотна и пешеходного 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тротуара </a:t>
            </a:r>
            <a:endParaRPr lang="ru-RU" sz="1700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540000" defTabSz="663575"/>
            <a:endParaRPr lang="ru-RU" sz="2000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540000" defTabSz="663575"/>
            <a:r>
              <a:rPr lang="ru-RU" sz="17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Р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абота </a:t>
            </a:r>
            <a:r>
              <a:rPr lang="ru-RU" sz="1700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при Российских морозах, до  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- 40</a:t>
            </a:r>
            <a:r>
              <a:rPr lang="ru-RU" sz="1700" kern="1200" baseline="300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0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С </a:t>
            </a:r>
            <a:endParaRPr lang="ru-RU" sz="1700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540000" defTabSz="663575"/>
            <a:endParaRPr lang="ru-RU" sz="2000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540000" defTabSz="663575"/>
            <a:r>
              <a:rPr lang="ru-RU" sz="17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И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нтеграция </a:t>
            </a:r>
            <a:r>
              <a:rPr lang="ru-RU" sz="1700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с платформой </a:t>
            </a:r>
            <a:r>
              <a:rPr lang="ru-RU" sz="1700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1С Предприятие: </a:t>
            </a:r>
            <a:endParaRPr lang="ru-RU" sz="1700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987425" indent="-182563" defTabSz="663575">
              <a:spcBef>
                <a:spcPts val="3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учёт </a:t>
            </a:r>
            <a:r>
              <a:rPr lang="ru-RU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необходимых работ, комплектующих для обслуживания оборудования </a:t>
            </a:r>
            <a: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при</a:t>
            </a:r>
            <a:b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</a:br>
            <a: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поступлении </a:t>
            </a:r>
            <a:r>
              <a:rPr lang="ru-RU" kern="1200" dirty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и фиксации информации о </a:t>
            </a:r>
            <a: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неисправности </a:t>
            </a:r>
            <a:endParaRPr lang="ru-RU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987425" indent="-182563" defTabSz="663575">
              <a:buFont typeface="Wingdings" panose="05000000000000000000" pitchFamily="2" charset="2"/>
              <a:buChar char="ü"/>
            </a:pPr>
            <a:r>
              <a:rPr lang="ru-RU" kern="1200" dirty="0" smtClean="0">
                <a:solidFill>
                  <a:schemeClr val="bg1">
                    <a:lumMod val="8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привычный для большинства российских компаний интерфейс</a:t>
            </a:r>
            <a:endParaRPr lang="ru-RU" sz="1700" kern="1200" dirty="0">
              <a:solidFill>
                <a:schemeClr val="bg1">
                  <a:lumMod val="8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36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64"/>
          <p:cNvPicPr preferRelativeResize="0"/>
          <p:nvPr/>
        </p:nvPicPr>
        <p:blipFill rotWithShape="1">
          <a:blip r:embed="rId3">
            <a:alphaModFix/>
          </a:blip>
          <a:srcRect t="13472"/>
          <a:stretch/>
        </p:blipFill>
        <p:spPr>
          <a:xfrm>
            <a:off x="440668" y="1412776"/>
            <a:ext cx="8262664" cy="49464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Преимущества</a:t>
            </a:r>
            <a:endParaRPr lang="ru-RU" sz="2800" kern="1200" dirty="0">
              <a:solidFill>
                <a:schemeClr val="bg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03054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Легко масштабируется</a:t>
            </a:r>
            <a:endParaRPr lang="ru-RU" sz="2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nl-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ireen light systems(c) 2018</a:t>
            </a:r>
            <a:endParaRPr lang="nl-NL" sz="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800" kern="1200" dirty="0" smtClean="0">
                <a:solidFill>
                  <a:srgbClr val="FFC00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Технология</a:t>
            </a:r>
            <a:endParaRPr lang="ru-RU" sz="2800" kern="1200" dirty="0">
              <a:solidFill>
                <a:schemeClr val="bg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0" y="603054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 помощью программного обеспечения</a:t>
            </a:r>
            <a:br>
              <a:rPr lang="ru-RU" sz="22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ru-RU" sz="22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объединим 3-и технологии</a:t>
            </a:r>
            <a:endParaRPr lang="ru-RU" sz="2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782173"/>
            <a:ext cx="7992888" cy="47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391736" y="1336269"/>
            <a:ext cx="6912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</a:t>
            </a: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тадия готовности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: </a:t>
            </a: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 в разработке, осуществлено: 30-35%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0" y="126000"/>
            <a:ext cx="914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Стадия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готовности, сроки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коммерциализации 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1736" y="2009602"/>
            <a:ext cx="5604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</a:t>
            </a: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роки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коммерциализации</a:t>
            </a: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:  до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старта продаж </a:t>
            </a: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1-1,5 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года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91736" y="2682935"/>
            <a:ext cx="8572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</a:t>
            </a:r>
            <a:r>
              <a: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атенты: 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07760" y="2984609"/>
            <a:ext cx="8500744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Российские патенты</a:t>
            </a:r>
            <a:endParaRPr kumimoji="0" lang="ru-RU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  <a:p>
            <a:pPr marL="0" marR="0" lvl="0" indent="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"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Система контроля и управления уличной освещённостью", патент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112572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, дата приоритета: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17.06.2011г.</a:t>
            </a:r>
          </a:p>
          <a:p>
            <a:pPr marL="228600" marR="0" lvl="0" indent="-46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"Способ работы электросветильника и электросветильник",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патент на изобретение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2011135123/07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,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 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дата приоритета: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22.08.2011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г.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(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можно восстановить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до 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23.08.2019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PCT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  <a:p>
            <a:pPr marL="0" marR="0" lvl="0" indent="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"Street lighting control system", WIPO №WO/2012/173518, дата публикации: 11.05.2012г.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Государственная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регистрация </a:t>
            </a:r>
            <a:r>
              <a: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авторских прав на программное обеспечение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для </a:t>
            </a:r>
            <a:r>
              <a: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ЭВМ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  <a:p>
            <a:pPr marL="228600" marR="0" lvl="0" indent="-46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"Программный комплекс системы контроля-управления динамического освещения улично-дорожной сети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", </a:t>
            </a:r>
            <a:r>
              <a:rPr kumimoji="0" lang="ru-RU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RU 2017661431, </a:t>
            </a:r>
            <a:r>
              <a:rPr kumimoji="0" lang="ru-RU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  <a:sym typeface="Arial"/>
              </a:rPr>
              <a:t>дата регистрации: 12.10.2017г.</a:t>
            </a:r>
          </a:p>
          <a:p>
            <a:pPr marL="228600" marR="0" lvl="0" indent="-46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  <a:sym typeface="Arial"/>
            </a:endParaRPr>
          </a:p>
        </p:txBody>
      </p:sp>
      <p:sp>
        <p:nvSpPr>
          <p:cNvPr id="9" name="Нижний колонтитул 1"/>
          <p:cNvSpPr txBox="1">
            <a:spLocks/>
          </p:cNvSpPr>
          <p:nvPr/>
        </p:nvSpPr>
        <p:spPr>
          <a:xfrm>
            <a:off x="2514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E</a:t>
            </a:r>
            <a:r>
              <a:rPr kumimoji="0" lang="nl-NL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sym typeface="Arial"/>
              </a:rPr>
              <a:t>ireen light systems(c) 2018</a:t>
            </a:r>
            <a:endParaRPr kumimoji="0" lang="nl-NL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65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5239</TotalTime>
  <Words>2348</Words>
  <Application>Microsoft Office PowerPoint</Application>
  <PresentationFormat>Экран (4:3)</PresentationFormat>
  <Paragraphs>493</Paragraphs>
  <Slides>31</Slides>
  <Notes>30</Notes>
  <HiddenSlides>0</HiddenSlides>
  <MMClips>1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31</vt:i4>
      </vt:variant>
    </vt:vector>
  </HeadingPairs>
  <TitlesOfParts>
    <vt:vector size="34" baseType="lpstr">
      <vt:lpstr>simple-light</vt:lpstr>
      <vt:lpstr>1_simple-light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</dc:creator>
  <cp:lastModifiedBy>х</cp:lastModifiedBy>
  <cp:revision>346</cp:revision>
  <dcterms:modified xsi:type="dcterms:W3CDTF">2018-10-22T23:56:31Z</dcterms:modified>
</cp:coreProperties>
</file>